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8" r:id="rId2"/>
    <p:sldId id="280" r:id="rId3"/>
    <p:sldId id="281" r:id="rId4"/>
    <p:sldId id="282" r:id="rId5"/>
    <p:sldId id="285" r:id="rId6"/>
    <p:sldId id="284" r:id="rId7"/>
    <p:sldId id="286" r:id="rId8"/>
    <p:sldId id="287" r:id="rId9"/>
    <p:sldId id="288" r:id="rId10"/>
    <p:sldId id="289" r:id="rId11"/>
    <p:sldId id="283" r:id="rId12"/>
    <p:sldId id="25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r View of Syllabus" id="{F7102A76-E3B9-4254-AA5F-772478579E0B}">
          <p14:sldIdLst>
            <p14:sldId id="258"/>
            <p14:sldId id="280"/>
            <p14:sldId id="281"/>
            <p14:sldId id="282"/>
            <p14:sldId id="285"/>
            <p14:sldId id="284"/>
            <p14:sldId id="286"/>
            <p14:sldId id="287"/>
            <p14:sldId id="288"/>
            <p14:sldId id="289"/>
            <p14:sldId id="283"/>
            <p14:sldId id="259"/>
          </p14:sldIdLst>
        </p14:section>
        <p14:section name="Problem Topics" id="{4BE2E59D-633F-4747-9700-64B7C00B3142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95959"/>
    <a:srgbClr val="800000"/>
    <a:srgbClr val="404040"/>
    <a:srgbClr val="400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755" autoAdjust="0"/>
  </p:normalViewPr>
  <p:slideViewPr>
    <p:cSldViewPr snapToGrid="0">
      <p:cViewPr varScale="1">
        <p:scale>
          <a:sx n="91" d="100"/>
          <a:sy n="91" d="100"/>
        </p:scale>
        <p:origin x="12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v-L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A6F0A-C154-445A-9E45-9D43F5E388EE}" type="datetimeFigureOut">
              <a:rPr lang="lv-LV" smtClean="0"/>
              <a:t>04.09.2020</a:t>
            </a:fld>
            <a:endParaRPr lang="lv-L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v-L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90CAE-A362-40A8-A2BC-DBFDDDD121A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15246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v-LV" dirty="0" smtClean="0"/>
              <a:t>Can</a:t>
            </a:r>
            <a:r>
              <a:rPr lang="lv-LV" baseline="0" dirty="0" smtClean="0"/>
              <a:t> review Simon Sinek videos; etc. </a:t>
            </a:r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0CAE-A362-40A8-A2BC-DBFDDDD121A4}" type="slidenum">
              <a:rPr lang="lv-LV" smtClean="0"/>
              <a:t>2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31001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v-LV" dirty="0" smtClean="0"/>
              <a:t>Workshops</a:t>
            </a:r>
            <a:r>
              <a:rPr lang="lv-LV" baseline="0" dirty="0" smtClean="0"/>
              <a:t> should fit your needs, not the instructors' tastes.</a:t>
            </a:r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0CAE-A362-40A8-A2BC-DBFDDDD121A4}" type="slidenum">
              <a:rPr lang="lv-LV" smtClean="0"/>
              <a:t>3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94066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v-LV" dirty="0" smtClean="0"/>
              <a:t>We</a:t>
            </a:r>
            <a:r>
              <a:rPr lang="lv-LV" baseline="0" dirty="0" smtClean="0"/>
              <a:t> can </a:t>
            </a:r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0CAE-A362-40A8-A2BC-DBFDDDD121A4}" type="slidenum">
              <a:rPr lang="lv-LV" smtClean="0"/>
              <a:t>11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172786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Project viewer system</a:t>
            </a:r>
            <a:r>
              <a:rPr lang="lv-LV" sz="2400" dirty="0" smtClean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s – s</a:t>
            </a:r>
            <a:r>
              <a:rPr lang="en-US" sz="2400" dirty="0" err="1" smtClean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hort</a:t>
            </a:r>
            <a:r>
              <a:rPr lang="lv-LV" sz="2400" dirty="0" smtClean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description</a:t>
            </a:r>
            <a:r>
              <a:rPr lang="lv-LV" sz="2400" dirty="0" smtClean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s and relevant info. </a:t>
            </a:r>
            <a:r>
              <a:rPr lang="en-US" sz="2400" dirty="0" smtClean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Individual project’s status page:</a:t>
            </a:r>
            <a:r>
              <a:rPr lang="lv-LV" sz="2400" dirty="0" smtClean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Updates in development and changes in budget</a:t>
            </a:r>
            <a:r>
              <a:rPr lang="lv-LV" sz="2400" dirty="0" smtClean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. </a:t>
            </a:r>
            <a:r>
              <a:rPr lang="en-US" sz="2400" dirty="0" smtClean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Statistics</a:t>
            </a:r>
            <a:r>
              <a:rPr lang="lv-LV" sz="2400" dirty="0" smtClean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and subitems.</a:t>
            </a:r>
            <a:endParaRPr lang="en-US" sz="1600" dirty="0" smtClean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0CAE-A362-40A8-A2BC-DBFDDDD121A4}" type="slidenum">
              <a:rPr lang="lv-LV" smtClean="0"/>
              <a:t>13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620695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v-LV" dirty="0" smtClean="0"/>
              <a:t>https://www.bauska.lv/print.php?url=lv/lidzdaliba/publiska-apspriesana</a:t>
            </a:r>
            <a:endParaRPr lang="lv-L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0CAE-A362-40A8-A2BC-DBFDDDD121A4}" type="slidenum">
              <a:rPr lang="lv-LV" smtClean="0"/>
              <a:t>19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937416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rsraksta 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5951"/>
            <a:ext cx="9144000" cy="1974012"/>
          </a:xfrm>
        </p:spPr>
        <p:txBody>
          <a:bodyPr anchor="b"/>
          <a:lstStyle>
            <a:lvl1pPr algn="ctr">
              <a:defRPr sz="600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lv-LV"/>
              <a:t>Rediģēt šablona virsraksta stilu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6057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v-LV"/>
              <a:t>Noklikšķiniet, lai rediģētu šablona apakšvirsraksta stilu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6537" y="6293617"/>
            <a:ext cx="2743200" cy="365125"/>
          </a:xfrm>
        </p:spPr>
        <p:txBody>
          <a:bodyPr/>
          <a:lstStyle>
            <a:lvl1pPr>
              <a:defRPr lang="en-US" smtClean="0"/>
            </a:lvl1pPr>
          </a:lstStyle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sp>
        <p:nvSpPr>
          <p:cNvPr id="15" name="Shape 56">
            <a:extLst>
              <a:ext uri="{FF2B5EF4-FFF2-40B4-BE49-F238E27FC236}">
                <a16:creationId xmlns:a16="http://schemas.microsoft.com/office/drawing/2014/main" id="{2C6032C5-E572-4FAA-84DC-B95741D67819}"/>
              </a:ext>
            </a:extLst>
          </p:cNvPr>
          <p:cNvSpPr/>
          <p:nvPr userDrawn="1"/>
        </p:nvSpPr>
        <p:spPr>
          <a:xfrm>
            <a:off x="11223258" y="5322049"/>
            <a:ext cx="886144" cy="4264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6" name="Shape 59">
            <a:extLst>
              <a:ext uri="{FF2B5EF4-FFF2-40B4-BE49-F238E27FC236}">
                <a16:creationId xmlns:a16="http://schemas.microsoft.com/office/drawing/2014/main" id="{9204FBC7-4FFF-460B-9DFF-238278A9F8B0}"/>
              </a:ext>
            </a:extLst>
          </p:cNvPr>
          <p:cNvSpPr/>
          <p:nvPr userDrawn="1"/>
        </p:nvSpPr>
        <p:spPr>
          <a:xfrm>
            <a:off x="10073540" y="4929203"/>
            <a:ext cx="2118460" cy="250047"/>
          </a:xfrm>
          <a:prstGeom prst="rect">
            <a:avLst/>
          </a:prstGeom>
          <a:noFill/>
          <a:ln>
            <a:noFill/>
          </a:ln>
        </p:spPr>
        <p:txBody>
          <a:bodyPr wrap="square" lIns="81637" tIns="40820" rIns="81637" bIns="40820" anchor="t" anchorCtr="0">
            <a:spAutoFit/>
          </a:bodyPr>
          <a:lstStyle/>
          <a:p>
            <a:pPr defTabSz="829503"/>
            <a:r>
              <a:rPr lang="sv-SE" sz="1089" b="1" kern="0" dirty="0">
                <a:solidFill>
                  <a:srgbClr val="800000"/>
                </a:solidFill>
                <a:latin typeface="Arial" panose="00000000000000000000"/>
                <a:cs typeface="Arial" panose="00000000000000000000"/>
                <a:sym typeface="Arial" panose="00000000000000000000"/>
              </a:rPr>
              <a:t>Internationally </a:t>
            </a:r>
            <a:r>
              <a:rPr lang="lv-LV" sz="1089" b="1" kern="0" dirty="0">
                <a:solidFill>
                  <a:srgbClr val="800000"/>
                </a:solidFill>
                <a:latin typeface="Arial" panose="00000000000000000000"/>
                <a:cs typeface="Arial" panose="00000000000000000000"/>
                <a:sym typeface="Arial" panose="00000000000000000000"/>
              </a:rPr>
              <a:t>a</a:t>
            </a:r>
            <a:r>
              <a:rPr sz="1089" b="1" kern="0" dirty="0">
                <a:solidFill>
                  <a:srgbClr val="800000"/>
                </a:solidFill>
                <a:latin typeface="Arial" panose="00000000000000000000"/>
                <a:cs typeface="Arial" panose="00000000000000000000"/>
                <a:sym typeface="Arial" panose="00000000000000000000"/>
              </a:rPr>
              <a:t>ccredited by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354B53-A8CD-417D-B61F-5447F720B2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222" y="5290935"/>
            <a:ext cx="477311" cy="482247"/>
          </a:xfrm>
          <a:prstGeom prst="rect">
            <a:avLst/>
          </a:prstGeom>
        </p:spPr>
      </p:pic>
      <p:sp>
        <p:nvSpPr>
          <p:cNvPr id="18" name="Shape 58">
            <a:extLst>
              <a:ext uri="{FF2B5EF4-FFF2-40B4-BE49-F238E27FC236}">
                <a16:creationId xmlns:a16="http://schemas.microsoft.com/office/drawing/2014/main" id="{12ACC618-412C-415B-86F6-405B05B79696}"/>
              </a:ext>
            </a:extLst>
          </p:cNvPr>
          <p:cNvSpPr/>
          <p:nvPr userDrawn="1"/>
        </p:nvSpPr>
        <p:spPr>
          <a:xfrm>
            <a:off x="674563" y="5140964"/>
            <a:ext cx="1893399" cy="250047"/>
          </a:xfrm>
          <a:prstGeom prst="rect">
            <a:avLst/>
          </a:prstGeom>
          <a:noFill/>
          <a:ln>
            <a:noFill/>
          </a:ln>
        </p:spPr>
        <p:txBody>
          <a:bodyPr wrap="square" lIns="81637" tIns="40820" rIns="81637" bIns="40820" anchor="t" anchorCtr="0">
            <a:spAutoFit/>
          </a:bodyPr>
          <a:lstStyle/>
          <a:p>
            <a:pPr defTabSz="829503"/>
            <a:r>
              <a:rPr sz="1089" b="1" kern="0" dirty="0">
                <a:solidFill>
                  <a:srgbClr val="800000"/>
                </a:solidFill>
                <a:latin typeface="Arial" panose="00000000000000000000"/>
                <a:cs typeface="Arial" panose="00000000000000000000"/>
                <a:sym typeface="Arial" panose="00000000000000000000"/>
              </a:rPr>
              <a:t>In alliance  with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147E595-8DC8-4EC7-BFF5-45052FB275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698094" y="5408275"/>
            <a:ext cx="1239353" cy="504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ACDA0023-0306-468E-A670-A971E21A3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67825" y="5582020"/>
            <a:ext cx="1297417" cy="349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1" name="Picture 20" descr="jpg_eng_c.jpg">
            <a:extLst>
              <a:ext uri="{FF2B5EF4-FFF2-40B4-BE49-F238E27FC236}">
                <a16:creationId xmlns:a16="http://schemas.microsoft.com/office/drawing/2014/main" id="{DBCA3AB9-1431-4D88-8F70-2508539E36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1888" t="12724" r="10658" b="10961"/>
          <a:stretch/>
        </p:blipFill>
        <p:spPr>
          <a:xfrm>
            <a:off x="4886508" y="120047"/>
            <a:ext cx="2468412" cy="13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9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rsraksts un sat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lv-LV" dirty="0"/>
              <a:t>Rediģēt šablona virsraksta stilu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Noklikšķiniet, lai rediģētu šablona teksta stilus</a:t>
            </a:r>
          </a:p>
          <a:p>
            <a:pPr lvl="1"/>
            <a:r>
              <a:rPr lang="lv-LV" dirty="0"/>
              <a:t>Otrais līmenis</a:t>
            </a:r>
          </a:p>
          <a:p>
            <a:pPr lvl="2"/>
            <a:r>
              <a:rPr lang="lv-LV" dirty="0"/>
              <a:t>Trešais līmenis</a:t>
            </a:r>
          </a:p>
          <a:p>
            <a:pPr lvl="3"/>
            <a:r>
              <a:rPr lang="lv-LV" dirty="0"/>
              <a:t>Ceturtais līmenis</a:t>
            </a:r>
          </a:p>
          <a:p>
            <a:pPr lvl="4"/>
            <a:r>
              <a:rPr lang="lv-LV" dirty="0"/>
              <a:t>Piektais līmenis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5415E75-F6F5-4A08-B970-69A984C5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6537" y="6293617"/>
            <a:ext cx="2743200" cy="365125"/>
          </a:xfrm>
        </p:spPr>
        <p:txBody>
          <a:bodyPr/>
          <a:lstStyle>
            <a:lvl1pPr>
              <a:defRPr lang="en-US" smtClean="0"/>
            </a:lvl1pPr>
          </a:lstStyle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ivi satura blo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lv-LV" dirty="0"/>
              <a:t>Rediģēt šablona virsraksta stilu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749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Noklikšķiniet, lai rediģētu šablona teksta stilus</a:t>
            </a:r>
          </a:p>
          <a:p>
            <a:pPr lvl="1"/>
            <a:r>
              <a:rPr lang="lv-LV" dirty="0"/>
              <a:t>Otrais līmenis</a:t>
            </a:r>
          </a:p>
          <a:p>
            <a:pPr lvl="2"/>
            <a:r>
              <a:rPr lang="lv-LV" dirty="0"/>
              <a:t>Trešais līmenis</a:t>
            </a:r>
          </a:p>
          <a:p>
            <a:pPr lvl="3"/>
            <a:r>
              <a:rPr lang="lv-LV" dirty="0"/>
              <a:t>Ceturtais līmenis</a:t>
            </a:r>
          </a:p>
          <a:p>
            <a:pPr lvl="4"/>
            <a:r>
              <a:rPr lang="lv-LV" dirty="0"/>
              <a:t>Piektais līmenis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749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Noklikšķiniet, lai rediģētu šablona teksta stilus</a:t>
            </a:r>
          </a:p>
          <a:p>
            <a:pPr lvl="1"/>
            <a:r>
              <a:rPr lang="lv-LV" dirty="0"/>
              <a:t>Otrais līmenis</a:t>
            </a:r>
          </a:p>
          <a:p>
            <a:pPr lvl="2"/>
            <a:r>
              <a:rPr lang="lv-LV" dirty="0"/>
              <a:t>Trešais līmenis</a:t>
            </a:r>
          </a:p>
          <a:p>
            <a:pPr lvl="3"/>
            <a:r>
              <a:rPr lang="lv-LV" dirty="0"/>
              <a:t>Ceturtais līmenis</a:t>
            </a:r>
          </a:p>
          <a:p>
            <a:pPr lvl="4"/>
            <a:r>
              <a:rPr lang="lv-LV" dirty="0"/>
              <a:t>Piektais līmenis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73B4458-CAAF-45CE-9729-2DC82C09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6537" y="6293617"/>
            <a:ext cx="2743200" cy="365125"/>
          </a:xfrm>
        </p:spPr>
        <p:txBody>
          <a:bodyPr/>
          <a:lstStyle>
            <a:lvl1pPr>
              <a:defRPr lang="en-US" smtClean="0"/>
            </a:lvl1pPr>
          </a:lstStyle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2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līdzināj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lv-LV" dirty="0"/>
              <a:t>Rediģēt šablona virsraksta stilu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v-LV" dirty="0"/>
              <a:t>Noklikšķiniet, lai rediģētu šablona teksta stilus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202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Noklikšķiniet, lai rediģētu šablona teksta stilus</a:t>
            </a:r>
          </a:p>
          <a:p>
            <a:pPr lvl="1"/>
            <a:r>
              <a:rPr lang="lv-LV" dirty="0"/>
              <a:t>Otrais līmenis</a:t>
            </a:r>
          </a:p>
          <a:p>
            <a:pPr lvl="2"/>
            <a:r>
              <a:rPr lang="lv-LV" dirty="0"/>
              <a:t>Trešais līmenis</a:t>
            </a:r>
          </a:p>
          <a:p>
            <a:pPr lvl="3"/>
            <a:r>
              <a:rPr lang="lv-LV" dirty="0"/>
              <a:t>Ceturtais līmenis</a:t>
            </a:r>
          </a:p>
          <a:p>
            <a:pPr lvl="4"/>
            <a:r>
              <a:rPr lang="lv-LV" dirty="0"/>
              <a:t>Piektais līmenis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v-LV" dirty="0"/>
              <a:t>Noklikšķiniet, lai rediģētu šablona teksta stilus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202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Noklikšķiniet, lai rediģētu šablona teksta stilus</a:t>
            </a:r>
          </a:p>
          <a:p>
            <a:pPr lvl="1"/>
            <a:r>
              <a:rPr lang="lv-LV" dirty="0"/>
              <a:t>Otrais līmenis</a:t>
            </a:r>
          </a:p>
          <a:p>
            <a:pPr lvl="2"/>
            <a:r>
              <a:rPr lang="lv-LV" dirty="0"/>
              <a:t>Trešais līmenis</a:t>
            </a:r>
          </a:p>
          <a:p>
            <a:pPr lvl="3"/>
            <a:r>
              <a:rPr lang="lv-LV" dirty="0"/>
              <a:t>Ceturtais līmenis</a:t>
            </a:r>
          </a:p>
          <a:p>
            <a:pPr lvl="4"/>
            <a:r>
              <a:rPr lang="lv-LV" dirty="0"/>
              <a:t>Piektais līmenis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EAC4A0C-D43B-4B84-8C5D-A80571A9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6537" y="6293617"/>
            <a:ext cx="2743200" cy="365125"/>
          </a:xfrm>
        </p:spPr>
        <p:txBody>
          <a:bodyPr/>
          <a:lstStyle>
            <a:lvl1pPr>
              <a:defRPr lang="en-US" smtClean="0"/>
            </a:lvl1pPr>
          </a:lstStyle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3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ai virsrak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lv-LV" dirty="0"/>
              <a:t>Rediģēt šablona virsraksta stilu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F825C9E-48DF-4892-A85C-7F53BD08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6537" y="6293617"/>
            <a:ext cx="2743200" cy="365125"/>
          </a:xfrm>
        </p:spPr>
        <p:txBody>
          <a:bodyPr/>
          <a:lstStyle>
            <a:lvl1pPr>
              <a:defRPr lang="en-US" smtClean="0"/>
            </a:lvl1pPr>
          </a:lstStyle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0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k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824940-1674-44C6-8DDB-B3A704DD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6537" y="6293617"/>
            <a:ext cx="2743200" cy="365125"/>
          </a:xfrm>
        </p:spPr>
        <p:txBody>
          <a:bodyPr/>
          <a:lstStyle>
            <a:lvl1pPr>
              <a:defRPr lang="en-US" smtClean="0"/>
            </a:lvl1pPr>
          </a:lstStyle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5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turs ar paraks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lv-LV" dirty="0"/>
              <a:t>Rediģēt šablona virsraksta stilu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68844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v-LV" dirty="0"/>
              <a:t>Noklikšķiniet, lai rediģētu šablona teksta stilus</a:t>
            </a:r>
          </a:p>
          <a:p>
            <a:pPr lvl="1"/>
            <a:r>
              <a:rPr lang="lv-LV" dirty="0"/>
              <a:t>Otrais līmenis</a:t>
            </a:r>
          </a:p>
          <a:p>
            <a:pPr lvl="2"/>
            <a:r>
              <a:rPr lang="lv-LV" dirty="0"/>
              <a:t>Trešais līmenis</a:t>
            </a:r>
          </a:p>
          <a:p>
            <a:pPr lvl="3"/>
            <a:r>
              <a:rPr lang="lv-LV" dirty="0"/>
              <a:t>Ceturtais līmenis</a:t>
            </a:r>
          </a:p>
          <a:p>
            <a:pPr lvl="4"/>
            <a:r>
              <a:rPr lang="lv-LV" dirty="0"/>
              <a:t>Piektais līmenis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1847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v-LV" dirty="0"/>
              <a:t>Noklikšķiniet, lai rediģētu šablona teksta stilus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B42A1A6-B0AD-4104-84AC-0ED5362AD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6537" y="6293617"/>
            <a:ext cx="2743200" cy="365125"/>
          </a:xfrm>
        </p:spPr>
        <p:txBody>
          <a:bodyPr/>
          <a:lstStyle>
            <a:lvl1pPr>
              <a:defRPr lang="en-US" smtClean="0"/>
            </a:lvl1pPr>
          </a:lstStyle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8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88172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376DBD-6CFB-407F-995D-4206664C4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3914"/>
            <a:ext cx="10515600" cy="43629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Noklikšķiniet, lai rediģētu šablona teksta stilus</a:t>
            </a:r>
          </a:p>
          <a:p>
            <a:pPr lvl="1"/>
            <a:r>
              <a:rPr lang="lv-LV" dirty="0"/>
              <a:t>Otrais līmenis</a:t>
            </a:r>
          </a:p>
          <a:p>
            <a:pPr lvl="2"/>
            <a:r>
              <a:rPr lang="lv-LV" dirty="0"/>
              <a:t>Trešais līmenis</a:t>
            </a:r>
          </a:p>
          <a:p>
            <a:pPr lvl="3"/>
            <a:r>
              <a:rPr lang="lv-LV" dirty="0"/>
              <a:t>Ceturtais līmenis</a:t>
            </a:r>
          </a:p>
          <a:p>
            <a:pPr lvl="4"/>
            <a:r>
              <a:rPr lang="lv-LV" dirty="0"/>
              <a:t>Piektais līmenis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97D1C4C-448B-48A7-AB34-6FEC1CEA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6537" y="6293617"/>
            <a:ext cx="2743200" cy="365125"/>
          </a:xfrm>
        </p:spPr>
        <p:txBody>
          <a:bodyPr/>
          <a:lstStyle>
            <a:lvl1pPr>
              <a:defRPr lang="en-US" smtClean="0"/>
            </a:lvl1pPr>
          </a:lstStyle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5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>
            <a:extLst>
              <a:ext uri="{FF2B5EF4-FFF2-40B4-BE49-F238E27FC236}">
                <a16:creationId xmlns:a16="http://schemas.microsoft.com/office/drawing/2014/main" id="{0F67B387-9FCE-4C43-A685-FD6D8731AE87}"/>
              </a:ext>
            </a:extLst>
          </p:cNvPr>
          <p:cNvSpPr>
            <a:spLocks noChangeArrowheads="1"/>
          </p:cNvSpPr>
          <p:nvPr userDrawn="1"/>
        </p:nvSpPr>
        <p:spPr bwMode="auto">
          <a:xfrm flipH="1" flipV="1">
            <a:off x="0" y="5858289"/>
            <a:ext cx="12192000" cy="1045549"/>
          </a:xfrm>
          <a:prstGeom prst="flowChartDocumen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7011" tIns="38506" rIns="77011" bIns="38506" anchor="ctr"/>
          <a:lstStyle/>
          <a:p>
            <a:endParaRPr lang="en-US" sz="1633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CCABE-65E0-43D5-8D54-A60F70E9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23182"/>
            <a:ext cx="9144000" cy="1325563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lv-LV"/>
              <a:t>Rediģēt šablona virsraksta stilu</a:t>
            </a:r>
            <a:endParaRPr lang="lv-LV" dirty="0"/>
          </a:p>
        </p:txBody>
      </p:sp>
      <p:pic>
        <p:nvPicPr>
          <p:cNvPr id="6" name="Picture 5" descr="C:\Users\glazdans\Desktop\jpg_eng_l.jpg">
            <a:extLst>
              <a:ext uri="{FF2B5EF4-FFF2-40B4-BE49-F238E27FC236}">
                <a16:creationId xmlns:a16="http://schemas.microsoft.com/office/drawing/2014/main" id="{CA62C85D-F31E-48B7-9C52-F04351718A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01" y="6049787"/>
            <a:ext cx="2711304" cy="71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52BC2CF-B2DD-43A4-82ED-ED18F6149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9780"/>
            <a:ext cx="9144000" cy="162491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v-LV"/>
              <a:t>Noklikšķiniet, lai rediģētu šablona apakšvirsraksta stilu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D6B72D9-4645-4369-903C-D445046F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6537" y="6293617"/>
            <a:ext cx="2743200" cy="365125"/>
          </a:xfr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2741A8F5-2F38-4777-B39D-6B66F133CAE3}" type="datetime4">
              <a:rPr lang="en-US" smtClean="0"/>
              <a:pPr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7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F73F2BA8-CCAC-4F97-B2EA-5679F9A15530}"/>
              </a:ext>
            </a:extLst>
          </p:cNvPr>
          <p:cNvSpPr>
            <a:spLocks noChangeArrowheads="1"/>
          </p:cNvSpPr>
          <p:nvPr userDrawn="1"/>
        </p:nvSpPr>
        <p:spPr bwMode="auto">
          <a:xfrm flipH="1" flipV="1">
            <a:off x="0" y="5860463"/>
            <a:ext cx="12192000" cy="1045549"/>
          </a:xfrm>
          <a:prstGeom prst="flowChartDocumen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57758" tIns="28880" rIns="57758" bIns="28880" anchor="ctr"/>
          <a:lstStyle/>
          <a:p>
            <a:endParaRPr lang="en-US" sz="1225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v-LV" dirty="0"/>
              <a:t>Rediģēt šablona virsraksta stilu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81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v-LV" dirty="0"/>
              <a:t>Noklikšķiniet, lai rediģētu šablona teksta stilus</a:t>
            </a:r>
          </a:p>
          <a:p>
            <a:pPr lvl="1"/>
            <a:r>
              <a:rPr lang="lv-LV" dirty="0"/>
              <a:t>Otrais līmenis</a:t>
            </a:r>
          </a:p>
          <a:p>
            <a:pPr lvl="2"/>
            <a:r>
              <a:rPr lang="lv-LV" dirty="0"/>
              <a:t>Trešais līmenis</a:t>
            </a:r>
          </a:p>
          <a:p>
            <a:pPr lvl="3"/>
            <a:r>
              <a:rPr lang="lv-LV" dirty="0"/>
              <a:t>Ceturtais līmenis</a:t>
            </a:r>
          </a:p>
          <a:p>
            <a:pPr lvl="4"/>
            <a:r>
              <a:rPr lang="lv-LV" dirty="0"/>
              <a:t>Piektais līmenis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EAD2D4D8-6BAF-4FB2-81B5-DE8B3F9B2AC8}" type="datetime4">
              <a:rPr lang="en-US" smtClean="0"/>
              <a:t>September 4, 2020</a:t>
            </a:fld>
            <a:endParaRPr lang="lv-LV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1F1DB415-6039-41A8-A5B6-505645DBE2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541" y="6109696"/>
            <a:ext cx="2587859" cy="59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346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SzPct val="110000"/>
        <a:buFont typeface="Courier New" panose="02070309020205020404" pitchFamily="49" charset="0"/>
        <a:buChar char="o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SzPct val="110000"/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SzPct val="110000"/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SzPct val="110000"/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SzPct val="110000"/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lsts196.l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>
            <a:extLst>
              <a:ext uri="{FF2B5EF4-FFF2-40B4-BE49-F238E27FC236}">
                <a16:creationId xmlns:a16="http://schemas.microsoft.com/office/drawing/2014/main" id="{7A376040-88E7-4CDE-888B-4D78E8434B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v-LV" dirty="0" smtClean="0"/>
              <a:t>First Year Seminar; Week 1</a:t>
            </a:r>
            <a:endParaRPr lang="en-GB" dirty="0"/>
          </a:p>
        </p:txBody>
      </p:sp>
      <p:sp>
        <p:nvSpPr>
          <p:cNvPr id="3" name="Apakšvirsraksts 2">
            <a:extLst>
              <a:ext uri="{FF2B5EF4-FFF2-40B4-BE49-F238E27FC236}">
                <a16:creationId xmlns:a16="http://schemas.microsoft.com/office/drawing/2014/main" id="{5047B1A8-EAD5-4F47-B8F5-9348D9EF4B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v-LV" dirty="0" smtClean="0"/>
              <a:t>Kalvis Apsītis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152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Prototype Activities </a:t>
            </a:r>
            <a:r>
              <a:rPr lang="lv-LV" dirty="0" smtClean="0">
                <a:solidFill>
                  <a:srgbClr val="FF0000"/>
                </a:solidFill>
              </a:rPr>
              <a:t>#5</a:t>
            </a:r>
            <a:r>
              <a:rPr lang="lv-LV" dirty="0" smtClean="0"/>
              <a:t>: Validation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520575"/>
            <a:ext cx="3281737" cy="4180010"/>
          </a:xfrm>
        </p:spPr>
        <p:txBody>
          <a:bodyPr>
            <a:normAutofit fontScale="85000" lnSpcReduction="10000"/>
          </a:bodyPr>
          <a:lstStyle/>
          <a:p>
            <a:r>
              <a:rPr lang="lv-LV" dirty="0" smtClean="0"/>
              <a:t>V-Model: Project starts and ends with goals and requirements.</a:t>
            </a:r>
          </a:p>
          <a:p>
            <a:r>
              <a:rPr lang="lv-LV" dirty="0" smtClean="0"/>
              <a:t>A solution can learn from its own data.</a:t>
            </a:r>
          </a:p>
          <a:p>
            <a:r>
              <a:rPr lang="lv-LV" b="1" dirty="0" smtClean="0">
                <a:solidFill>
                  <a:srgbClr val="0000FF"/>
                </a:solidFill>
              </a:rPr>
              <a:t>BITL teams: </a:t>
            </a:r>
            <a:r>
              <a:rPr lang="lv-LV" dirty="0" smtClean="0"/>
              <a:t>Also need external data. </a:t>
            </a:r>
          </a:p>
          <a:p>
            <a:r>
              <a:rPr lang="lv-LV" dirty="0" smtClean="0"/>
              <a:t>For other teams "big data" is desirable, but not mandatory.</a:t>
            </a:r>
          </a:p>
          <a:p>
            <a:endParaRPr lang="lv-LV" dirty="0" smtClean="0"/>
          </a:p>
          <a:p>
            <a:endParaRPr lang="lv-LV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3" y="1376892"/>
            <a:ext cx="7407667" cy="424471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291245" y="1602769"/>
            <a:ext cx="3811712" cy="1787703"/>
          </a:xfrm>
          <a:prstGeom prst="roundRect">
            <a:avLst/>
          </a:prstGeom>
          <a:noFill/>
          <a:ln w="381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25196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Keep Things in Balance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68171"/>
            <a:ext cx="10515600" cy="23983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lv-LV" sz="2400" b="1" dirty="0" smtClean="0"/>
              <a:t>Avoid various extremes:</a:t>
            </a:r>
          </a:p>
          <a:p>
            <a:r>
              <a:rPr lang="lv-LV" sz="2400" dirty="0" smtClean="0"/>
              <a:t>Ignoring actual project work (in favor of trying to look good in the eyes of instructors, stakeholders, fellow students) </a:t>
            </a:r>
            <a:r>
              <a:rPr lang="lv-LV" sz="2400" b="1" dirty="0" smtClean="0">
                <a:solidFill>
                  <a:srgbClr val="FF0000"/>
                </a:solidFill>
              </a:rPr>
              <a:t>OR</a:t>
            </a:r>
          </a:p>
          <a:p>
            <a:r>
              <a:rPr lang="lv-LV" sz="2400" dirty="0" smtClean="0"/>
              <a:t>Striving for ambitious goals while neglecting reports on your progress </a:t>
            </a:r>
            <a:r>
              <a:rPr lang="lv-LV" sz="2400" b="1" dirty="0" smtClean="0">
                <a:solidFill>
                  <a:srgbClr val="FF0000"/>
                </a:solidFill>
              </a:rPr>
              <a:t>OR</a:t>
            </a:r>
          </a:p>
          <a:p>
            <a:r>
              <a:rPr lang="lv-LV" sz="2400" dirty="0" smtClean="0"/>
              <a:t>Forgetting about work-life balance </a:t>
            </a:r>
            <a:r>
              <a:rPr lang="lv-LV" sz="2400" b="1" dirty="0" smtClean="0">
                <a:solidFill>
                  <a:srgbClr val="FF0000"/>
                </a:solidFill>
              </a:rPr>
              <a:t>OR</a:t>
            </a:r>
            <a:r>
              <a:rPr lang="lv-LV" sz="2400" dirty="0" smtClean="0"/>
              <a:t> </a:t>
            </a:r>
          </a:p>
          <a:p>
            <a:r>
              <a:rPr lang="lv-LV" sz="2400" dirty="0" smtClean="0"/>
              <a:t>Being too friendly or too distant from your teammates </a:t>
            </a:r>
            <a:r>
              <a:rPr lang="lv-LV" sz="2400" b="1" dirty="0" smtClean="0">
                <a:solidFill>
                  <a:srgbClr val="FF0000"/>
                </a:solidFill>
              </a:rPr>
              <a:t>OR</a:t>
            </a:r>
            <a:r>
              <a:rPr lang="lv-LV" sz="2400" dirty="0" smtClean="0"/>
              <a:t> ...</a:t>
            </a:r>
            <a:endParaRPr lang="lv-LV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311687" y="997411"/>
            <a:ext cx="5640512" cy="1083750"/>
          </a:xfrm>
          <a:prstGeom prst="rightArrow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2400" b="1" dirty="0" smtClean="0"/>
              <a:t>Doing Actual Work</a:t>
            </a:r>
            <a:endParaRPr lang="lv-LV" sz="2400" b="1" dirty="0"/>
          </a:p>
        </p:txBody>
      </p:sp>
      <p:sp>
        <p:nvSpPr>
          <p:cNvPr id="6" name="Right Arrow 5"/>
          <p:cNvSpPr/>
          <p:nvPr/>
        </p:nvSpPr>
        <p:spPr>
          <a:xfrm>
            <a:off x="2434977" y="1719689"/>
            <a:ext cx="5640512" cy="1206570"/>
          </a:xfrm>
          <a:prstGeom prst="rightArrow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2400" b="1" dirty="0" smtClean="0"/>
              <a:t>Doing "Pokazukha" </a:t>
            </a:r>
            <a:br>
              <a:rPr lang="lv-LV" sz="2400" b="1" dirty="0" smtClean="0"/>
            </a:br>
            <a:r>
              <a:rPr lang="lv-LV" sz="2400" b="1" dirty="0" smtClean="0"/>
              <a:t>or Window Dressing</a:t>
            </a:r>
            <a:endParaRPr lang="lv-LV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465906" y="1599591"/>
            <a:ext cx="339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400" i="1" dirty="0" smtClean="0"/>
              <a:t>"H</a:t>
            </a:r>
            <a:r>
              <a:rPr lang="en-US" sz="2400" i="1" dirty="0" err="1" smtClean="0"/>
              <a:t>appy</a:t>
            </a:r>
            <a:r>
              <a:rPr lang="en-US" sz="2400" i="1" dirty="0" smtClean="0"/>
              <a:t> </a:t>
            </a:r>
            <a:r>
              <a:rPr lang="lv-LV" sz="2400" i="1" dirty="0" smtClean="0"/>
              <a:t>project teams</a:t>
            </a:r>
            <a:r>
              <a:rPr lang="en-US" sz="2400" i="1" dirty="0" smtClean="0"/>
              <a:t> </a:t>
            </a:r>
            <a:r>
              <a:rPr lang="en-US" sz="2400" i="1" dirty="0"/>
              <a:t>are all alike; every unhappy </a:t>
            </a:r>
            <a:r>
              <a:rPr lang="lv-LV" sz="2400" i="1" dirty="0" smtClean="0"/>
              <a:t>team</a:t>
            </a:r>
            <a:r>
              <a:rPr lang="en-US" sz="2400" i="1" dirty="0" smtClean="0"/>
              <a:t> </a:t>
            </a:r>
            <a:r>
              <a:rPr lang="en-US" sz="2400" i="1" dirty="0"/>
              <a:t>is unhappy in its own way</a:t>
            </a:r>
            <a:r>
              <a:rPr lang="en-US" sz="2400" i="1" dirty="0" smtClean="0"/>
              <a:t>.</a:t>
            </a:r>
            <a:r>
              <a:rPr lang="lv-LV" sz="2400" i="1" dirty="0" smtClean="0"/>
              <a:t>"</a:t>
            </a:r>
            <a:endParaRPr lang="lv-LV" sz="2400" i="1" dirty="0"/>
          </a:p>
        </p:txBody>
      </p:sp>
      <p:sp>
        <p:nvSpPr>
          <p:cNvPr id="8" name="Right Arrow 7"/>
          <p:cNvSpPr/>
          <p:nvPr/>
        </p:nvSpPr>
        <p:spPr>
          <a:xfrm>
            <a:off x="2558267" y="2565966"/>
            <a:ext cx="5640512" cy="1206570"/>
          </a:xfrm>
          <a:prstGeom prst="rightArrow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2400" b="1" dirty="0" smtClean="0"/>
              <a:t>Staying Safe and Having Fun</a:t>
            </a:r>
            <a:endParaRPr lang="lv-LV" sz="2400" b="1" dirty="0"/>
          </a:p>
        </p:txBody>
      </p:sp>
    </p:spTree>
    <p:extLst>
      <p:ext uri="{BB962C8B-B14F-4D97-AF65-F5344CB8AC3E}">
        <p14:creationId xmlns:p14="http://schemas.microsoft.com/office/powerpoint/2010/main" val="330017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>
            <a:extLst>
              <a:ext uri="{FF2B5EF4-FFF2-40B4-BE49-F238E27FC236}">
                <a16:creationId xmlns:a16="http://schemas.microsoft.com/office/drawing/2014/main" id="{17EDF87E-8E3B-4292-84DA-10654C49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What is a Good Problem Topic?</a:t>
            </a:r>
            <a:endParaRPr lang="en-US" dirty="0"/>
          </a:p>
        </p:txBody>
      </p:sp>
      <p:sp>
        <p:nvSpPr>
          <p:cNvPr id="3" name="Satura vietturis 2">
            <a:extLst>
              <a:ext uri="{FF2B5EF4-FFF2-40B4-BE49-F238E27FC236}">
                <a16:creationId xmlns:a16="http://schemas.microsoft.com/office/drawing/2014/main" id="{373DED5F-C983-4FEF-BD4D-3DC9917A1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lv-LV" dirty="0" smtClean="0"/>
              <a:t>There can be good and bad topics for a team project or a hackathon. Good ones lead to rich world of solutions; keeps team members (and stakeholders) engageed and interested.</a:t>
            </a:r>
            <a:endParaRPr lang="lv-LV" dirty="0"/>
          </a:p>
          <a:p>
            <a:r>
              <a:rPr lang="lv-LV" dirty="0" smtClean="0"/>
              <a:t>Similar considerations apply as you pick subject for your </a:t>
            </a:r>
            <a:r>
              <a:rPr lang="lv-LV" i="1" dirty="0" smtClean="0"/>
              <a:t>bachelor/master/PhD thesis</a:t>
            </a:r>
            <a:r>
              <a:rPr lang="lv-LV" dirty="0" smtClean="0"/>
              <a:t>, or a subject for a </a:t>
            </a:r>
            <a:r>
              <a:rPr lang="lv-LV" i="1" dirty="0" smtClean="0"/>
              <a:t>news article </a:t>
            </a:r>
            <a:r>
              <a:rPr lang="lv-LV" dirty="0" smtClean="0"/>
              <a:t>(for a journalist), or a </a:t>
            </a:r>
            <a:r>
              <a:rPr lang="lv-LV" i="1" dirty="0" smtClean="0"/>
              <a:t>political issue </a:t>
            </a:r>
            <a:r>
              <a:rPr lang="lv-LV" dirty="0" smtClean="0"/>
              <a:t>(before elections), etc.</a:t>
            </a:r>
          </a:p>
          <a:p>
            <a:r>
              <a:rPr lang="lv-LV" b="1" dirty="0" smtClean="0"/>
              <a:t>Start with the end in mind: </a:t>
            </a:r>
            <a:r>
              <a:rPr lang="lv-LV" b="1" dirty="0"/>
              <a:t/>
            </a:r>
            <a:br>
              <a:rPr lang="lv-LV" b="1" dirty="0"/>
            </a:br>
            <a:r>
              <a:rPr lang="lv-LV" dirty="0" smtClean="0"/>
              <a:t>The solution may change, but your goal typically does not.</a:t>
            </a:r>
          </a:p>
          <a:p>
            <a:r>
              <a:rPr lang="lv-LV" b="1" dirty="0" smtClean="0"/>
              <a:t>Adjusting your goal is OK: </a:t>
            </a:r>
            <a:r>
              <a:rPr lang="lv-LV" dirty="0" smtClean="0"/>
              <a:t>It is called a </a:t>
            </a:r>
            <a:r>
              <a:rPr lang="lv-LV" i="1" dirty="0" smtClean="0">
                <a:solidFill>
                  <a:srgbClr val="0070C0"/>
                </a:solidFill>
              </a:rPr>
              <a:t>pivot</a:t>
            </a:r>
            <a:r>
              <a:rPr lang="lv-LV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74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Problem Topic #1: Municipal Project Flow</a:t>
            </a:r>
            <a:endParaRPr lang="lv-LV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73539" cy="38749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lv-LV" sz="2400" b="1" dirty="0" smtClean="0"/>
              <a:t>Context: Visibility and involvement</a:t>
            </a:r>
          </a:p>
          <a:p>
            <a:r>
              <a:rPr lang="lv-LV" sz="2400" dirty="0" smtClean="0"/>
              <a:t>Impressive project pipeline impressive, but most of it invisible.</a:t>
            </a:r>
          </a:p>
          <a:p>
            <a:r>
              <a:rPr lang="lv-LV" sz="2400" dirty="0" smtClean="0">
                <a:hlinkClick r:id="rId3"/>
              </a:rPr>
              <a:t>https</a:t>
            </a:r>
            <a:r>
              <a:rPr lang="lv-LV" sz="2400" dirty="0">
                <a:hlinkClick r:id="rId3"/>
              </a:rPr>
              <a:t>://www.valsts196.lv</a:t>
            </a:r>
            <a:r>
              <a:rPr lang="lv-LV" sz="2400" dirty="0" smtClean="0">
                <a:hlinkClick r:id="rId3"/>
              </a:rPr>
              <a:t>/</a:t>
            </a:r>
            <a:r>
              <a:rPr lang="lv-LV" sz="2400" dirty="0" smtClean="0"/>
              <a:t> </a:t>
            </a:r>
          </a:p>
          <a:p>
            <a:r>
              <a:rPr lang="lv-LV" sz="2400" dirty="0" smtClean="0"/>
              <a:t>Merging with Vecumnieki and Iecava by mid-2021.</a:t>
            </a:r>
          </a:p>
          <a:p>
            <a:r>
              <a:rPr lang="lv-LV" sz="2400" dirty="0" smtClean="0"/>
              <a:t>Many similar activities (repairs of municipal buildings and public infrastructure; municipal-advertized tenders).</a:t>
            </a:r>
          </a:p>
          <a:p>
            <a:r>
              <a:rPr lang="lv-LV" sz="2400" dirty="0" smtClean="0"/>
              <a:t>Public discussions – when and where planned.</a:t>
            </a:r>
          </a:p>
          <a:p>
            <a:r>
              <a:rPr lang="lv-LV" sz="2400" dirty="0" smtClean="0"/>
              <a:t>Much of actual planning still in MS Excel or other difficult-to-share formats.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074" y="1413285"/>
            <a:ext cx="3093823" cy="1319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10946" y="2732925"/>
            <a:ext cx="321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i="1" dirty="0" smtClean="0"/>
              <a:t>A parody of political advertizing.</a:t>
            </a:r>
            <a:br>
              <a:rPr lang="lv-LV" i="1" dirty="0" smtClean="0"/>
            </a:br>
            <a:r>
              <a:rPr lang="lv-LV" i="1" dirty="0" smtClean="0"/>
              <a:t>(Text in Latvian: "The Champions of good deeds and the person accused of serious good deeds.")</a:t>
            </a:r>
            <a:endParaRPr lang="lv-LV" i="1" dirty="0"/>
          </a:p>
        </p:txBody>
      </p:sp>
      <p:sp>
        <p:nvSpPr>
          <p:cNvPr id="11" name="Content Placeholder 5"/>
          <p:cNvSpPr>
            <a:spLocks noGrp="1"/>
          </p:cNvSpPr>
          <p:nvPr>
            <p:ph sz="half" idx="1"/>
          </p:nvPr>
        </p:nvSpPr>
        <p:spPr>
          <a:xfrm>
            <a:off x="5048892" y="2073105"/>
            <a:ext cx="3139611" cy="362747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lv-LV" sz="2400" b="1" dirty="0" smtClean="0"/>
              <a:t>Why is it a problem?</a:t>
            </a:r>
          </a:p>
          <a:p>
            <a:r>
              <a:rPr lang="lv-LV" sz="2400" dirty="0" smtClean="0"/>
              <a:t>Low public interest means insufficient involvement; few people understand the issues; low voter turnout.</a:t>
            </a:r>
          </a:p>
          <a:p>
            <a:r>
              <a:rPr lang="lv-LV" sz="2400" dirty="0" smtClean="0"/>
              <a:t>Public discussions may be formal; people do not know, where to go, who will listen, etc.</a:t>
            </a:r>
          </a:p>
          <a:p>
            <a:r>
              <a:rPr lang="lv-LV" sz="2400" dirty="0" smtClean="0"/>
              <a:t>In most systems data becomes obsolete since the publishing date. </a:t>
            </a:r>
          </a:p>
        </p:txBody>
      </p:sp>
    </p:spTree>
    <p:extLst>
      <p:ext uri="{BB962C8B-B14F-4D97-AF65-F5344CB8AC3E}">
        <p14:creationId xmlns:p14="http://schemas.microsoft.com/office/powerpoint/2010/main" val="2468219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Problem Topic #2: Tourism in Bauska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lv-LV" b="1" dirty="0" smtClean="0"/>
              <a:t>Context: Bauska/region as a destination or as an intermediate stop.</a:t>
            </a:r>
          </a:p>
          <a:p>
            <a:r>
              <a:rPr lang="lv-LV" dirty="0" smtClean="0"/>
              <a:t>Many visitors; lots of transit.</a:t>
            </a:r>
          </a:p>
          <a:p>
            <a:r>
              <a:rPr lang="lv-LV" dirty="0" smtClean="0"/>
              <a:t>"Meistars Gothards" etc. NGOs and small enterpreneurs along with official tourism channels and tour operators.</a:t>
            </a:r>
          </a:p>
          <a:p>
            <a:r>
              <a:rPr lang="lv-LV" dirty="0"/>
              <a:t>Rija Bauska </a:t>
            </a:r>
            <a:r>
              <a:rPr lang="lv-LV" dirty="0" smtClean="0"/>
              <a:t>hotel and offers for Riga clients who do </a:t>
            </a:r>
          </a:p>
          <a:p>
            <a:r>
              <a:rPr lang="lv-LV" dirty="0" smtClean="0"/>
              <a:t>Old Town interesting but underappreciated.</a:t>
            </a:r>
          </a:p>
          <a:p>
            <a:endParaRPr lang="lv-LV" dirty="0" smtClean="0"/>
          </a:p>
          <a:p>
            <a:endParaRPr lang="lv-LV" dirty="0" smtClean="0"/>
          </a:p>
          <a:p>
            <a:endParaRPr lang="lv-LV" dirty="0" smtClean="0"/>
          </a:p>
          <a:p>
            <a:endParaRPr lang="lv-LV" dirty="0" smtClean="0"/>
          </a:p>
          <a:p>
            <a:endParaRPr lang="lv-LV" dirty="0" smtClean="0"/>
          </a:p>
          <a:p>
            <a:pPr marL="0" indent="0">
              <a:buNone/>
            </a:pPr>
            <a:endParaRPr lang="lv-LV" dirty="0" smtClean="0"/>
          </a:p>
          <a:p>
            <a:endParaRPr lang="lv-LV" dirty="0" smtClean="0"/>
          </a:p>
          <a:p>
            <a:endParaRPr lang="lv-LV" dirty="0" smtClean="0"/>
          </a:p>
          <a:p>
            <a:endParaRPr lang="lv-LV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73000"/>
          </a:blip>
          <a:srcRect l="4789" t="11283" r="4789"/>
          <a:stretch>
            <a:fillRect/>
          </a:stretch>
        </p:blipFill>
        <p:spPr>
          <a:xfrm>
            <a:off x="6754255" y="1322923"/>
            <a:ext cx="4599545" cy="2609605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half" idx="1"/>
          </p:nvPr>
        </p:nvSpPr>
        <p:spPr>
          <a:xfrm>
            <a:off x="5914416" y="3932528"/>
            <a:ext cx="5439384" cy="1948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v-LV" sz="2400" b="1" dirty="0" smtClean="0"/>
              <a:t>Why is it a problem?</a:t>
            </a:r>
          </a:p>
          <a:p>
            <a:r>
              <a:rPr lang="lv-LV" sz="2400" dirty="0" smtClean="0"/>
              <a:t>Many visitors – actual and potential - do not stop in Bauska or do not know about the amenities (places to eat, relax, visit).</a:t>
            </a:r>
          </a:p>
        </p:txBody>
      </p:sp>
    </p:spTree>
    <p:extLst>
      <p:ext uri="{BB962C8B-B14F-4D97-AF65-F5344CB8AC3E}">
        <p14:creationId xmlns:p14="http://schemas.microsoft.com/office/powerpoint/2010/main" val="3743521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94115" cy="1325563"/>
          </a:xfrm>
        </p:spPr>
        <p:txBody>
          <a:bodyPr/>
          <a:lstStyle/>
          <a:p>
            <a:r>
              <a:rPr lang="lv-LV" dirty="0" smtClean="0"/>
              <a:t>Problem Topic #3: Schools 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165" y="1239998"/>
            <a:ext cx="5204717" cy="272582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lv-LV" sz="2400" b="1" dirty="0" smtClean="0"/>
              <a:t>Context: Schools in the region reorganized; further improvements are harder.</a:t>
            </a:r>
          </a:p>
          <a:p>
            <a:r>
              <a:rPr lang="lv-LV" sz="2400" dirty="0" smtClean="0"/>
              <a:t>The network of schools pretty much concentrated already.</a:t>
            </a:r>
          </a:p>
          <a:p>
            <a:r>
              <a:rPr lang="lv-LV" sz="2400" dirty="0" smtClean="0"/>
              <a:t>Easy to contact stakeholders (pupils, teachers, etc.), meaningful change not easy.</a:t>
            </a:r>
          </a:p>
          <a:p>
            <a:r>
              <a:rPr lang="lv-LV" sz="2400" dirty="0" smtClean="0"/>
              <a:t>Professional education – Kaucminde/Saulaine (historically famous but with problems).</a:t>
            </a:r>
          </a:p>
          <a:p>
            <a:endParaRPr lang="lv-LV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2056" y="3082248"/>
            <a:ext cx="6105418" cy="27809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lv-LV" sz="2400" b="1" dirty="0" smtClean="0"/>
              <a:t>Why is it a problem?</a:t>
            </a:r>
          </a:p>
          <a:p>
            <a:r>
              <a:rPr lang="lv-LV" sz="2400" dirty="0" smtClean="0"/>
              <a:t>Bauska State Gymnasium has to offer different study tracks; accreditation by centralized exam results – harder to achieve than in Riga.</a:t>
            </a:r>
          </a:p>
          <a:p>
            <a:r>
              <a:rPr lang="lv-LV" sz="2400" dirty="0" smtClean="0"/>
              <a:t>Career education, participation in exchange programs still insufficient.</a:t>
            </a:r>
          </a:p>
          <a:p>
            <a:r>
              <a:rPr lang="lv-LV" sz="2400" dirty="0" smtClean="0"/>
              <a:t>Young people leaving region in droves – even after Grade 9.</a:t>
            </a:r>
          </a:p>
          <a:p>
            <a:r>
              <a:rPr lang="lv-LV" sz="2400" dirty="0" smtClean="0"/>
              <a:t>The fate of the school may depend on the director and their overall vision (not even individual teachers).</a:t>
            </a:r>
          </a:p>
          <a:p>
            <a:pPr marL="0" indent="0">
              <a:buNone/>
            </a:pPr>
            <a:endParaRPr lang="lv-LV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pic>
        <p:nvPicPr>
          <p:cNvPr id="2050" name="Picture 2" descr="Bauskas Valsts ģimnāzija — Vikipēdij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81" y="365125"/>
            <a:ext cx="4191419" cy="26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88" y="3469806"/>
            <a:ext cx="4437098" cy="2248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531601" y="5678502"/>
            <a:ext cx="206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i="1" dirty="0" smtClean="0"/>
              <a:t>Kaucminde Mannor</a:t>
            </a:r>
            <a:endParaRPr lang="lv-LV" i="1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8435083" y="2897582"/>
            <a:ext cx="289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i="1" dirty="0" smtClean="0"/>
              <a:t>Bauska State gymnasium</a:t>
            </a:r>
            <a:endParaRPr lang="lv-LV" i="1" dirty="0"/>
          </a:p>
        </p:txBody>
      </p:sp>
    </p:spTree>
    <p:extLst>
      <p:ext uri="{BB962C8B-B14F-4D97-AF65-F5344CB8AC3E}">
        <p14:creationId xmlns:p14="http://schemas.microsoft.com/office/powerpoint/2010/main" val="349034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81791" cy="1325563"/>
          </a:xfrm>
        </p:spPr>
        <p:txBody>
          <a:bodyPr/>
          <a:lstStyle/>
          <a:p>
            <a:r>
              <a:rPr lang="lv-LV" dirty="0" smtClean="0"/>
              <a:t>Problem Topic #4: Social Risks 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lv-LV" sz="2400" b="1" dirty="0" smtClean="0"/>
              <a:t>Context: Location and lifestyles related with poverty.</a:t>
            </a:r>
          </a:p>
          <a:p>
            <a:r>
              <a:rPr lang="lv-LV" sz="2400" dirty="0" smtClean="0"/>
              <a:t>Old Town is not just interesting to visit; it often correlates with poverty and substandard housing.</a:t>
            </a:r>
          </a:p>
          <a:p>
            <a:r>
              <a:rPr lang="lv-LV" sz="2400" dirty="0" smtClean="0"/>
              <a:t>Social risks may be related to  addictions, gambling.</a:t>
            </a:r>
          </a:p>
          <a:p>
            <a:r>
              <a:rPr lang="lv-LV" sz="2400" dirty="0" smtClean="0"/>
              <a:t>Not enough resources or experience to get EU grant money for thermoisolation, renovation.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605693"/>
            <a:ext cx="5181600" cy="20948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lv-LV" sz="2600" b="1" dirty="0" smtClean="0"/>
              <a:t>Why a problem</a:t>
            </a:r>
          </a:p>
          <a:p>
            <a:r>
              <a:rPr lang="lv-LV" sz="2600" dirty="0"/>
              <a:t>Professional assistance can be very beneficial, but vulnerable people often "fall through the cracks</a:t>
            </a:r>
            <a:r>
              <a:rPr lang="lv-LV" sz="2600" dirty="0" smtClean="0"/>
              <a:t>".</a:t>
            </a:r>
          </a:p>
          <a:p>
            <a:r>
              <a:rPr lang="lv-LV" sz="2600" dirty="0" smtClean="0"/>
              <a:t>Often political risks (as in zoning laws governing gambling)</a:t>
            </a:r>
            <a:endParaRPr lang="lv-LV" sz="2600" dirty="0"/>
          </a:p>
          <a:p>
            <a:endParaRPr lang="lv-LV" dirty="0" smtClean="0"/>
          </a:p>
          <a:p>
            <a:pPr marL="0" indent="0">
              <a:buNone/>
            </a:pPr>
            <a:endParaRPr lang="lv-LV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pic>
        <p:nvPicPr>
          <p:cNvPr id="3074" name="Picture 2" descr="Deg ēka Bauskas vecpilsētā :: Bauskasdzive.l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062" y="858783"/>
            <a:ext cx="3553302" cy="237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82162" y="3236360"/>
            <a:ext cx="177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i="1" dirty="0" smtClean="0"/>
              <a:t>Bauska Old Town</a:t>
            </a:r>
            <a:endParaRPr lang="lv-LV" i="1" dirty="0"/>
          </a:p>
        </p:txBody>
      </p:sp>
    </p:spTree>
    <p:extLst>
      <p:ext uri="{BB962C8B-B14F-4D97-AF65-F5344CB8AC3E}">
        <p14:creationId xmlns:p14="http://schemas.microsoft.com/office/powerpoint/2010/main" val="284010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99598" cy="1325563"/>
          </a:xfrm>
        </p:spPr>
        <p:txBody>
          <a:bodyPr>
            <a:normAutofit fontScale="90000"/>
          </a:bodyPr>
          <a:lstStyle/>
          <a:p>
            <a:r>
              <a:rPr lang="lv-LV" dirty="0" smtClean="0"/>
              <a:t>Problem Topic #5: Depopulation and Labor Geography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32470" cy="2242941"/>
          </a:xfrm>
        </p:spPr>
        <p:txBody>
          <a:bodyPr>
            <a:normAutofit fontScale="85000" lnSpcReduction="20000"/>
          </a:bodyPr>
          <a:lstStyle/>
          <a:p>
            <a:r>
              <a:rPr lang="lv-LV" sz="2400" b="1" dirty="0"/>
              <a:t>Context: </a:t>
            </a:r>
            <a:r>
              <a:rPr lang="lv-LV" sz="2400" b="1" dirty="0" smtClean="0"/>
              <a:t>Important &amp; not urgent; change over years</a:t>
            </a:r>
          </a:p>
          <a:p>
            <a:r>
              <a:rPr lang="lv-LV" sz="2400" dirty="0" smtClean="0"/>
              <a:t>Mežotne selection station, local enterprises disappearing</a:t>
            </a:r>
          </a:p>
          <a:p>
            <a:r>
              <a:rPr lang="lv-LV" sz="2400" dirty="0" smtClean="0"/>
              <a:t>Uzvara village (Gailīši parish) – nice infrastructure, rapidly depopulating.</a:t>
            </a:r>
          </a:p>
          <a:p>
            <a:r>
              <a:rPr lang="lv-LV" sz="2400" dirty="0" smtClean="0"/>
              <a:t>Some people still living, but less economic activity.</a:t>
            </a:r>
          </a:p>
          <a:p>
            <a:r>
              <a:rPr lang="lv-LV" sz="2400" dirty="0" smtClean="0"/>
              <a:t>In Bauska no worries about land falling out of use.</a:t>
            </a:r>
            <a:endParaRPr lang="lv-LV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pic>
        <p:nvPicPr>
          <p:cNvPr id="1026" name="Picture 2" descr="http://visitbaltics.net/wp-content/uploads/2019/10/image8-768x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51" y="365125"/>
            <a:ext cx="4111126" cy="54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2308261" y="3926013"/>
            <a:ext cx="5181600" cy="23119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lv-LV" sz="2600" b="1" dirty="0" smtClean="0"/>
              <a:t>Why a problem</a:t>
            </a:r>
          </a:p>
          <a:p>
            <a:r>
              <a:rPr lang="lv-LV" sz="2600" dirty="0" smtClean="0"/>
              <a:t>Municipality has to align things – put the money where the mouth is. </a:t>
            </a:r>
            <a:endParaRPr lang="lv-LV" sz="2600" dirty="0" smtClean="0"/>
          </a:p>
          <a:p>
            <a:r>
              <a:rPr lang="lv-LV" sz="2600" dirty="0" smtClean="0"/>
              <a:t>Regions and priorities shift.</a:t>
            </a:r>
          </a:p>
          <a:p>
            <a:r>
              <a:rPr lang="lv-LV" sz="2600" dirty="0" smtClean="0"/>
              <a:t>People might want to, but cannot always work remotely</a:t>
            </a:r>
            <a:endParaRPr lang="lv-LV" sz="2600" dirty="0"/>
          </a:p>
          <a:p>
            <a:endParaRPr lang="lv-LV" dirty="0" smtClean="0"/>
          </a:p>
          <a:p>
            <a:pPr marL="0" indent="0">
              <a:buNone/>
            </a:pP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419264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Problem Topic #6: Transportation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537" y="1322191"/>
            <a:ext cx="5181600" cy="3874959"/>
          </a:xfrm>
        </p:spPr>
        <p:txBody>
          <a:bodyPr>
            <a:noAutofit/>
          </a:bodyPr>
          <a:lstStyle/>
          <a:p>
            <a:r>
              <a:rPr lang="lv-LV" sz="1800" b="1" dirty="0" smtClean="0"/>
              <a:t>Context: Distinguish transit, local transport, public transport</a:t>
            </a:r>
          </a:p>
          <a:p>
            <a:r>
              <a:rPr lang="lv-LV" sz="1800" dirty="0" smtClean="0"/>
              <a:t>Bauska has lots of transit – shortest path from Berlin to Helsinki; Mēmele bridge is a choke-point. (Jelgava – alternative path.) Some </a:t>
            </a:r>
            <a:r>
              <a:rPr lang="lv-LV" sz="1800" dirty="0" smtClean="0"/>
              <a:t>17000 vehicles cross the city daily.</a:t>
            </a:r>
          </a:p>
          <a:p>
            <a:r>
              <a:rPr lang="lv-LV" sz="1800" dirty="0" smtClean="0"/>
              <a:t>Police/video data.</a:t>
            </a:r>
            <a:endParaRPr lang="lv-LV" sz="1800" dirty="0" smtClean="0"/>
          </a:p>
          <a:p>
            <a:r>
              <a:rPr lang="lv-LV" sz="1800" dirty="0" smtClean="0"/>
              <a:t>Locals prefer using cars too; closing little streets for traffic – not popular.</a:t>
            </a:r>
          </a:p>
          <a:p>
            <a:r>
              <a:rPr lang="lv-LV" sz="1800" dirty="0" smtClean="0"/>
              <a:t>Public transportation exists – limited appeal. </a:t>
            </a:r>
            <a:endParaRPr lang="lv-LV" sz="1800" dirty="0" smtClean="0"/>
          </a:p>
          <a:p>
            <a:r>
              <a:rPr lang="lv-LV" sz="1800" dirty="0" smtClean="0"/>
              <a:t>Rail Baltica and other projects/promises.</a:t>
            </a:r>
            <a:endParaRPr lang="lv-LV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pic>
        <p:nvPicPr>
          <p:cNvPr id="2050" name="Picture 2" descr="https://f10.pmo.ee/Re-dz4bN-z6PfkIfoa_KIbKZ8ZM=/1370x820/smart/nginx/o/2018/07/13/8886349t1h35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322191"/>
            <a:ext cx="5242354" cy="31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1043602" y="4673483"/>
            <a:ext cx="9209069" cy="1765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v-LV" sz="1800" b="1" dirty="0" smtClean="0"/>
              <a:t>Why a </a:t>
            </a:r>
            <a:r>
              <a:rPr lang="lv-LV" sz="1800" b="1" dirty="0" smtClean="0"/>
              <a:t>problem</a:t>
            </a:r>
            <a:endParaRPr lang="lv-LV" sz="1800" dirty="0" smtClean="0"/>
          </a:p>
          <a:p>
            <a:r>
              <a:rPr lang="lv-LV" sz="1800" dirty="0" smtClean="0"/>
              <a:t>Conflicts with other goals (architecture preservation; nice tourism, etc.). Many tourists never get further than K-Circle.</a:t>
            </a:r>
          </a:p>
          <a:p>
            <a:r>
              <a:rPr lang="lv-LV" sz="1800" dirty="0" smtClean="0"/>
              <a:t>Congestion and air quality.</a:t>
            </a:r>
            <a:r>
              <a:rPr lang="lv-LV" sz="1800" b="1" dirty="0" smtClean="0"/>
              <a:t/>
            </a:r>
            <a:br>
              <a:rPr lang="lv-LV" sz="1800" b="1" dirty="0" smtClean="0"/>
            </a:br>
            <a:endParaRPr lang="lv-LV" sz="1800" dirty="0"/>
          </a:p>
          <a:p>
            <a:endParaRPr lang="lv-LV" sz="1800" dirty="0" smtClean="0"/>
          </a:p>
          <a:p>
            <a:pPr marL="0" indent="0">
              <a:buNone/>
            </a:pPr>
            <a:endParaRPr lang="lv-LV" sz="1800" dirty="0"/>
          </a:p>
        </p:txBody>
      </p:sp>
    </p:spTree>
    <p:extLst>
      <p:ext uri="{BB962C8B-B14F-4D97-AF65-F5344CB8AC3E}">
        <p14:creationId xmlns:p14="http://schemas.microsoft.com/office/powerpoint/2010/main" val="1169513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Problem Topic #7: Garbage Collection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33193" cy="3874959"/>
          </a:xfrm>
        </p:spPr>
        <p:txBody>
          <a:bodyPr>
            <a:normAutofit fontScale="85000" lnSpcReduction="20000"/>
          </a:bodyPr>
          <a:lstStyle/>
          <a:p>
            <a:r>
              <a:rPr lang="lv-LV" b="1" dirty="0" smtClean="0"/>
              <a:t>Context: </a:t>
            </a:r>
            <a:r>
              <a:rPr lang="lv-LV" dirty="0" smtClean="0"/>
              <a:t>Some 2 operators; can ensure that they ensure sorting/containers. Can have some satellite data – but not well matched to ground-real.</a:t>
            </a:r>
          </a:p>
          <a:p>
            <a:r>
              <a:rPr lang="lv-LV" b="1" dirty="0" smtClean="0"/>
              <a:t>Why problem:</a:t>
            </a:r>
            <a:r>
              <a:rPr lang="lv-LV" dirty="0" smtClean="0"/>
              <a:t> Poligon use for wrong purposes. Not the right kind of sorting. Oligopolies and conflicts of interest.</a:t>
            </a:r>
            <a:endParaRPr lang="lv-LV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lv-LV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pic>
        <p:nvPicPr>
          <p:cNvPr id="3074" name="Picture 2" descr="http://www.bauska.lv/allfiles/images/jaunumu%20jpg/Publiska_apspr_KARTE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623" y="1690688"/>
            <a:ext cx="6191377" cy="384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70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e 10"/>
          <p:cNvSpPr/>
          <p:nvPr/>
        </p:nvSpPr>
        <p:spPr>
          <a:xfrm>
            <a:off x="8249293" y="1777626"/>
            <a:ext cx="2291138" cy="2291138"/>
          </a:xfrm>
          <a:prstGeom prst="pie">
            <a:avLst>
              <a:gd name="adj1" fmla="val 2301362"/>
              <a:gd name="adj2" fmla="val 908445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>
            <a:off x="8289533" y="1690688"/>
            <a:ext cx="2291138" cy="2291138"/>
          </a:xfrm>
          <a:prstGeom prst="pie">
            <a:avLst>
              <a:gd name="adj1" fmla="val 16188137"/>
              <a:gd name="adj2" fmla="val 222375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>
              <a:solidFill>
                <a:schemeClr val="tx1"/>
              </a:solidFill>
            </a:endParaRPr>
          </a:p>
        </p:txBody>
      </p:sp>
      <p:sp>
        <p:nvSpPr>
          <p:cNvPr id="9" name="Pie 8"/>
          <p:cNvSpPr/>
          <p:nvPr/>
        </p:nvSpPr>
        <p:spPr>
          <a:xfrm>
            <a:off x="8209052" y="1690688"/>
            <a:ext cx="2291138" cy="2291138"/>
          </a:xfrm>
          <a:prstGeom prst="pie">
            <a:avLst>
              <a:gd name="adj1" fmla="val 9149612"/>
              <a:gd name="adj2" fmla="val 16200000"/>
            </a:avLst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Different Ways to be Excellent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60042" cy="3874959"/>
          </a:xfrm>
        </p:spPr>
        <p:txBody>
          <a:bodyPr>
            <a:normAutofit fontScale="85000" lnSpcReduction="20000"/>
          </a:bodyPr>
          <a:lstStyle/>
          <a:p>
            <a:r>
              <a:rPr lang="lv-LV" b="1" dirty="0" smtClean="0">
                <a:solidFill>
                  <a:schemeClr val="tx1"/>
                </a:solidFill>
              </a:rPr>
              <a:t>Why (#0): </a:t>
            </a:r>
            <a:r>
              <a:rPr lang="lv-LV" dirty="0" smtClean="0"/>
              <a:t>The importance of your topic, vision, motivation, "mission statement"</a:t>
            </a:r>
          </a:p>
          <a:p>
            <a:r>
              <a:rPr lang="lv-LV" b="1" dirty="0" smtClean="0">
                <a:solidFill>
                  <a:srgbClr val="0000FF"/>
                </a:solidFill>
              </a:rPr>
              <a:t>How (#1) </a:t>
            </a:r>
            <a:r>
              <a:rPr lang="en-US" b="1" dirty="0" smtClean="0"/>
              <a:t>Technical </a:t>
            </a:r>
            <a:r>
              <a:rPr lang="en-US" b="1" dirty="0"/>
              <a:t>execution:</a:t>
            </a:r>
            <a:r>
              <a:rPr lang="en-US" dirty="0"/>
              <a:t> Skills </a:t>
            </a:r>
            <a:r>
              <a:rPr lang="lv-LV" dirty="0" smtClean="0"/>
              <a:t>to perform work and use proper tools</a:t>
            </a:r>
            <a:r>
              <a:rPr lang="en-US" dirty="0" smtClean="0"/>
              <a:t>.</a:t>
            </a:r>
            <a:endParaRPr lang="en-US" dirty="0"/>
          </a:p>
          <a:p>
            <a:r>
              <a:rPr lang="lv-LV" b="1" dirty="0" smtClean="0">
                <a:solidFill>
                  <a:srgbClr val="00B050"/>
                </a:solidFill>
              </a:rPr>
              <a:t>How (#2) </a:t>
            </a:r>
            <a:r>
              <a:rPr lang="en-US" b="1" dirty="0" smtClean="0"/>
              <a:t>Communication</a:t>
            </a:r>
            <a:r>
              <a:rPr lang="en-US" b="1" dirty="0"/>
              <a:t>:</a:t>
            </a:r>
            <a:r>
              <a:rPr lang="en-US" dirty="0"/>
              <a:t> </a:t>
            </a:r>
            <a:r>
              <a:rPr lang="lv-LV" dirty="0"/>
              <a:t>I</a:t>
            </a:r>
            <a:r>
              <a:rPr lang="en-US" dirty="0" err="1"/>
              <a:t>nside</a:t>
            </a:r>
            <a:r>
              <a:rPr lang="en-US" dirty="0"/>
              <a:t> your team and </a:t>
            </a:r>
            <a:r>
              <a:rPr lang="en-US" dirty="0" smtClean="0"/>
              <a:t>with </a:t>
            </a:r>
            <a:r>
              <a:rPr lang="en-US" dirty="0"/>
              <a:t>stakeholders</a:t>
            </a:r>
            <a:r>
              <a:rPr lang="lv-LV" dirty="0"/>
              <a:t>.</a:t>
            </a:r>
            <a:endParaRPr lang="en-US" dirty="0"/>
          </a:p>
          <a:p>
            <a:r>
              <a:rPr lang="lv-LV" b="1" dirty="0" smtClean="0">
                <a:solidFill>
                  <a:srgbClr val="C00000"/>
                </a:solidFill>
              </a:rPr>
              <a:t>How (#3) </a:t>
            </a:r>
            <a:r>
              <a:rPr lang="en-US" b="1" dirty="0" smtClean="0"/>
              <a:t>Subject </a:t>
            </a:r>
            <a:r>
              <a:rPr lang="lv-LV" b="1" dirty="0"/>
              <a:t>matter</a:t>
            </a:r>
            <a:r>
              <a:rPr lang="en-US" b="1" dirty="0"/>
              <a:t>:</a:t>
            </a:r>
            <a:r>
              <a:rPr lang="en-US" dirty="0"/>
              <a:t> Knowing your </a:t>
            </a:r>
            <a:r>
              <a:rPr lang="en-US" dirty="0" smtClean="0"/>
              <a:t>topic</a:t>
            </a:r>
            <a:r>
              <a:rPr lang="lv-LV" dirty="0" smtClean="0"/>
              <a:t>, area of specialization.</a:t>
            </a:r>
          </a:p>
          <a:p>
            <a:r>
              <a:rPr lang="lv-LV" b="1" dirty="0" smtClean="0">
                <a:solidFill>
                  <a:schemeClr val="tx1"/>
                </a:solidFill>
              </a:rPr>
              <a:t>What</a:t>
            </a:r>
            <a:r>
              <a:rPr lang="lv-LV" dirty="0" smtClean="0"/>
              <a:t> steps do you take to combine these?</a:t>
            </a:r>
            <a:endParaRPr lang="lv-LV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509554" y="950949"/>
            <a:ext cx="3770615" cy="37706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13" name="TextBox 12"/>
          <p:cNvSpPr txBox="1"/>
          <p:nvPr/>
        </p:nvSpPr>
        <p:spPr>
          <a:xfrm>
            <a:off x="8959065" y="4315146"/>
            <a:ext cx="81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b="1" dirty="0" smtClean="0"/>
              <a:t>What?</a:t>
            </a:r>
            <a:endParaRPr lang="lv-LV" b="1" dirty="0"/>
          </a:p>
        </p:txBody>
      </p:sp>
      <p:sp>
        <p:nvSpPr>
          <p:cNvPr id="14" name="Round Single Corner Rectangle 13"/>
          <p:cNvSpPr/>
          <p:nvPr/>
        </p:nvSpPr>
        <p:spPr>
          <a:xfrm>
            <a:off x="8440221" y="2122104"/>
            <a:ext cx="765424" cy="308323"/>
          </a:xfrm>
          <a:prstGeom prst="round1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b="1" dirty="0" smtClean="0"/>
              <a:t>How?</a:t>
            </a:r>
            <a:endParaRPr lang="lv-LV" b="1" dirty="0"/>
          </a:p>
        </p:txBody>
      </p:sp>
      <p:sp>
        <p:nvSpPr>
          <p:cNvPr id="16" name="Round Single Corner Rectangle 15"/>
          <p:cNvSpPr/>
          <p:nvPr/>
        </p:nvSpPr>
        <p:spPr>
          <a:xfrm>
            <a:off x="9671407" y="2274504"/>
            <a:ext cx="765424" cy="308323"/>
          </a:xfrm>
          <a:prstGeom prst="round1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b="1" dirty="0" smtClean="0"/>
              <a:t>How?</a:t>
            </a:r>
            <a:endParaRPr lang="lv-LV" b="1" dirty="0"/>
          </a:p>
        </p:txBody>
      </p:sp>
      <p:sp>
        <p:nvSpPr>
          <p:cNvPr id="17" name="Round Single Corner Rectangle 16"/>
          <p:cNvSpPr/>
          <p:nvPr/>
        </p:nvSpPr>
        <p:spPr>
          <a:xfrm>
            <a:off x="8985023" y="3550410"/>
            <a:ext cx="765424" cy="308323"/>
          </a:xfrm>
          <a:prstGeom prst="round1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b="1" dirty="0" smtClean="0"/>
              <a:t>How?</a:t>
            </a:r>
            <a:endParaRPr lang="lv-LV" b="1" dirty="0"/>
          </a:p>
        </p:txBody>
      </p:sp>
      <p:sp>
        <p:nvSpPr>
          <p:cNvPr id="6" name="Oval 5"/>
          <p:cNvSpPr/>
          <p:nvPr/>
        </p:nvSpPr>
        <p:spPr>
          <a:xfrm>
            <a:off x="8820365" y="2302001"/>
            <a:ext cx="1068512" cy="106851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b="1" dirty="0" smtClean="0"/>
              <a:t>Why?</a:t>
            </a:r>
            <a:endParaRPr lang="lv-LV" b="1" dirty="0"/>
          </a:p>
        </p:txBody>
      </p:sp>
    </p:spTree>
    <p:extLst>
      <p:ext uri="{BB962C8B-B14F-4D97-AF65-F5344CB8AC3E}">
        <p14:creationId xmlns:p14="http://schemas.microsoft.com/office/powerpoint/2010/main" val="2751654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mtClean="0"/>
              <a:t>Topic #8: Industrial Cluster Near Bauska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407776"/>
            <a:ext cx="5181600" cy="15095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lv-LV" b="1" dirty="0" smtClean="0"/>
              <a:t>Context</a:t>
            </a:r>
            <a:endParaRPr lang="lv-LV" b="1" dirty="0" smtClean="0"/>
          </a:p>
          <a:p>
            <a:r>
              <a:rPr lang="lv-LV" dirty="0" smtClean="0"/>
              <a:t>Govt, EU Programs; some investment; great opportunities for bioethanol.</a:t>
            </a:r>
            <a:endParaRPr lang="lv-LV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508938"/>
            <a:ext cx="5181600" cy="119164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lv-LV" b="1" dirty="0" smtClean="0"/>
              <a:t>Why a problem?</a:t>
            </a:r>
          </a:p>
          <a:p>
            <a:r>
              <a:rPr lang="lv-LV" dirty="0" smtClean="0"/>
              <a:t>Some 700 jobs should appear by 2023 near Īslīce – or some return of received grant money.</a:t>
            </a:r>
            <a:endParaRPr lang="lv-LV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pic>
        <p:nvPicPr>
          <p:cNvPr id="4098" name="Picture 2" descr="http://www.bauska.lv/allfiles/images/jaunumu%20jpg/Lidlauka_iel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71" y="1550276"/>
            <a:ext cx="7429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0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Try to Address all these Questions</a:t>
            </a:r>
            <a:endParaRPr lang="lv-LV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lv-LV" b="1" dirty="0" smtClean="0">
                <a:solidFill>
                  <a:schemeClr val="tx1"/>
                </a:solidFill>
              </a:rPr>
              <a:t>"'Why?' questions"</a:t>
            </a:r>
            <a:r>
              <a:rPr lang="lv-LV" dirty="0" smtClean="0">
                <a:solidFill>
                  <a:schemeClr val="tx1"/>
                </a:solidFill>
              </a:rPr>
              <a:t> –</a:t>
            </a:r>
            <a:r>
              <a:rPr lang="lv-LV" dirty="0" smtClean="0"/>
              <a:t> Selecting your problem topic and falling in love with it.</a:t>
            </a:r>
          </a:p>
          <a:p>
            <a:r>
              <a:rPr lang="lv-LV" b="1" dirty="0" smtClean="0">
                <a:solidFill>
                  <a:srgbClr val="0000FF"/>
                </a:solidFill>
              </a:rPr>
              <a:t>"Technical 'how?' questions"</a:t>
            </a:r>
            <a:r>
              <a:rPr lang="lv-LV" dirty="0" smtClean="0"/>
              <a:t> – Some workshops?</a:t>
            </a:r>
          </a:p>
          <a:p>
            <a:r>
              <a:rPr lang="lv-LV" b="1" dirty="0" smtClean="0">
                <a:solidFill>
                  <a:srgbClr val="00B050"/>
                </a:solidFill>
              </a:rPr>
              <a:t>"Communication 'how?' questions" </a:t>
            </a:r>
            <a:r>
              <a:rPr lang="lv-LV" dirty="0" smtClean="0"/>
              <a:t>– Team working agreement; interacting with "stakeholders" and the "product owner" (Agile)</a:t>
            </a:r>
          </a:p>
          <a:p>
            <a:r>
              <a:rPr lang="lv-LV" b="1" dirty="0" smtClean="0">
                <a:solidFill>
                  <a:srgbClr val="C00000"/>
                </a:solidFill>
              </a:rPr>
              <a:t>"Subject matter 'how?' questions"</a:t>
            </a:r>
            <a:r>
              <a:rPr lang="lv-LV" dirty="0" smtClean="0">
                <a:solidFill>
                  <a:srgbClr val="C00000"/>
                </a:solidFill>
              </a:rPr>
              <a:t> </a:t>
            </a:r>
            <a:r>
              <a:rPr lang="lv-LV" dirty="0" smtClean="0"/>
              <a:t>– Functional Design (researching your requirements); your experience and contacts.</a:t>
            </a:r>
          </a:p>
          <a:p>
            <a:r>
              <a:rPr lang="lv-LV" b="1" dirty="0" smtClean="0">
                <a:solidFill>
                  <a:schemeClr val="tx1"/>
                </a:solidFill>
              </a:rPr>
              <a:t>"'What?' questions"</a:t>
            </a:r>
            <a:r>
              <a:rPr lang="lv-LV" dirty="0" smtClean="0"/>
              <a:t> – Doing Iterations; Minimum Viable Product</a:t>
            </a:r>
          </a:p>
          <a:p>
            <a:endParaRPr lang="lv-LV" dirty="0" smtClean="0"/>
          </a:p>
          <a:p>
            <a:endParaRPr lang="lv-LV" dirty="0" smtClean="0"/>
          </a:p>
          <a:p>
            <a:endParaRPr lang="lv-LV" dirty="0" smtClean="0"/>
          </a:p>
          <a:p>
            <a:endParaRPr lang="lv-LV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Evaluation for this Course</a:t>
            </a:r>
            <a:endParaRPr lang="lv-LV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953079"/>
              </p:ext>
            </p:extLst>
          </p:nvPr>
        </p:nvGraphicFramePr>
        <p:xfrm>
          <a:off x="838200" y="1825623"/>
          <a:ext cx="11151742" cy="4166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02">
                  <a:extLst>
                    <a:ext uri="{9D8B030D-6E8A-4147-A177-3AD203B41FA5}">
                      <a16:colId xmlns:a16="http://schemas.microsoft.com/office/drawing/2014/main" val="3828797321"/>
                    </a:ext>
                  </a:extLst>
                </a:gridCol>
                <a:gridCol w="1736333">
                  <a:extLst>
                    <a:ext uri="{9D8B030D-6E8A-4147-A177-3AD203B41FA5}">
                      <a16:colId xmlns:a16="http://schemas.microsoft.com/office/drawing/2014/main" val="3807796838"/>
                    </a:ext>
                  </a:extLst>
                </a:gridCol>
                <a:gridCol w="7233007">
                  <a:extLst>
                    <a:ext uri="{9D8B030D-6E8A-4147-A177-3AD203B41FA5}">
                      <a16:colId xmlns:a16="http://schemas.microsoft.com/office/drawing/2014/main" val="96872029"/>
                    </a:ext>
                  </a:extLst>
                </a:gridCol>
              </a:tblGrid>
              <a:tr h="783526"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Grading</a:t>
                      </a:r>
                      <a:r>
                        <a:rPr lang="lv-LV" sz="2400" baseline="0" dirty="0" smtClean="0"/>
                        <a:t> Rubric</a:t>
                      </a:r>
                      <a:endParaRPr lang="lv-L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What</a:t>
                      </a:r>
                      <a:r>
                        <a:rPr lang="lv-LV" sz="2400" baseline="0" dirty="0" smtClean="0"/>
                        <a:t> is </a:t>
                      </a:r>
                      <a:endParaRPr lang="lv-L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Typical Activities</a:t>
                      </a:r>
                      <a:endParaRPr lang="lv-LV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966272"/>
                  </a:ext>
                </a:extLst>
              </a:tr>
              <a:tr h="783526"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Class Contribution</a:t>
                      </a:r>
                      <a:endParaRPr lang="lv-L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(Mostly Claudio)</a:t>
                      </a:r>
                      <a:endParaRPr lang="lv-L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Attendance; self-evaluations; some</a:t>
                      </a:r>
                      <a:r>
                        <a:rPr lang="lv-LV" sz="2400" baseline="0" dirty="0" smtClean="0"/>
                        <a:t> individualized contributions/grades.</a:t>
                      </a:r>
                      <a:endParaRPr lang="lv-LV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8929"/>
                  </a:ext>
                </a:extLst>
              </a:tr>
              <a:tr h="783526"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Prototype Grading</a:t>
                      </a:r>
                      <a:endParaRPr lang="lv-L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(Mostly</a:t>
                      </a:r>
                      <a:r>
                        <a:rPr lang="lv-LV" sz="2400" baseline="0" dirty="0" smtClean="0"/>
                        <a:t> Kalvis)</a:t>
                      </a:r>
                      <a:endParaRPr lang="lv-L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 sz="1800" b="1" dirty="0" smtClean="0">
                          <a:solidFill>
                            <a:srgbClr val="00B050"/>
                          </a:solidFill>
                        </a:rPr>
                        <a:t>Teamwork</a:t>
                      </a:r>
                      <a:r>
                        <a:rPr lang="lv-LV" sz="1800" baseline="0" dirty="0" smtClean="0"/>
                        <a:t> (team working agreement; issue mgmt; Agile studies etc.); </a:t>
                      </a:r>
                      <a:br>
                        <a:rPr lang="lv-LV" sz="1800" baseline="0" dirty="0" smtClean="0"/>
                      </a:br>
                      <a:r>
                        <a:rPr lang="lv-LV" sz="1800" b="1" baseline="0" dirty="0" smtClean="0">
                          <a:solidFill>
                            <a:srgbClr val="C00000"/>
                          </a:solidFill>
                        </a:rPr>
                        <a:t>Functional design </a:t>
                      </a:r>
                      <a:r>
                        <a:rPr lang="lv-LV" sz="1800" baseline="0" dirty="0" smtClean="0"/>
                        <a:t>(requirements); </a:t>
                      </a:r>
                      <a:r>
                        <a:rPr lang="lv-LV" sz="1800" b="1" baseline="0" dirty="0" smtClean="0">
                          <a:solidFill>
                            <a:srgbClr val="0000FF"/>
                          </a:solidFill>
                        </a:rPr>
                        <a:t>Configuration mgmt; </a:t>
                      </a:r>
                    </a:p>
                    <a:p>
                      <a:r>
                        <a:rPr lang="lv-LV" sz="1800" b="1" baseline="0" dirty="0" smtClean="0">
                          <a:solidFill>
                            <a:srgbClr val="0000FF"/>
                          </a:solidFill>
                        </a:rPr>
                        <a:t>Iteration planning</a:t>
                      </a:r>
                      <a:r>
                        <a:rPr lang="lv-LV" sz="1800" baseline="0" dirty="0" smtClean="0"/>
                        <a:t>; </a:t>
                      </a:r>
                      <a:r>
                        <a:rPr lang="lv-LV" sz="1800" b="1" baseline="0" dirty="0" smtClean="0">
                          <a:solidFill>
                            <a:schemeClr val="tx1"/>
                          </a:solidFill>
                        </a:rPr>
                        <a:t>Validation/Real-World Data/Reporting</a:t>
                      </a:r>
                      <a:r>
                        <a:rPr lang="lv-LV" sz="1800" baseline="0" dirty="0" smtClean="0"/>
                        <a:t>.</a:t>
                      </a:r>
                      <a:endParaRPr lang="lv-LV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56564"/>
                  </a:ext>
                </a:extLst>
              </a:tr>
              <a:tr h="783526"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Team</a:t>
                      </a:r>
                      <a:r>
                        <a:rPr lang="lv-LV" sz="2400" baseline="0" dirty="0" smtClean="0"/>
                        <a:t> Progress Reports</a:t>
                      </a:r>
                      <a:endParaRPr lang="lv-L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(Mostly</a:t>
                      </a:r>
                      <a:r>
                        <a:rPr lang="lv-LV" sz="2400" baseline="0" dirty="0" smtClean="0"/>
                        <a:t> Aldis)</a:t>
                      </a:r>
                      <a:endParaRPr lang="lv-L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Relevant business goals; interaction with stakeholders; risk</a:t>
                      </a:r>
                      <a:r>
                        <a:rPr lang="lv-LV" sz="2400" baseline="0" dirty="0" smtClean="0"/>
                        <a:t> management; adaptability to changes...</a:t>
                      </a:r>
                      <a:endParaRPr lang="lv-LV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472075"/>
                  </a:ext>
                </a:extLst>
              </a:tr>
              <a:tr h="783526"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Final Presentation</a:t>
                      </a:r>
                      <a:endParaRPr lang="lv-L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All 3 instructors</a:t>
                      </a:r>
                      <a:endParaRPr lang="lv-L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 sz="2400" dirty="0" smtClean="0"/>
                        <a:t>Minimum</a:t>
                      </a:r>
                      <a:r>
                        <a:rPr lang="lv-LV" sz="2400" baseline="0" dirty="0" smtClean="0"/>
                        <a:t> Viable Product, Transfer of Information, Happy Customers, Nice Presentation</a:t>
                      </a:r>
                      <a:endParaRPr lang="lv-LV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378197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662792" y="1027906"/>
            <a:ext cx="797717" cy="79771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lv-LV" b="1" dirty="0" smtClean="0"/>
              <a:t>Why?</a:t>
            </a:r>
            <a:endParaRPr lang="lv-LV" b="1" dirty="0"/>
          </a:p>
        </p:txBody>
      </p:sp>
      <p:sp>
        <p:nvSpPr>
          <p:cNvPr id="7" name="Oval 6"/>
          <p:cNvSpPr/>
          <p:nvPr/>
        </p:nvSpPr>
        <p:spPr>
          <a:xfrm>
            <a:off x="7532427" y="1027906"/>
            <a:ext cx="797717" cy="797717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lv-LV" b="1" dirty="0" smtClean="0"/>
              <a:t>How?</a:t>
            </a:r>
            <a:endParaRPr lang="lv-LV" b="1" dirty="0"/>
          </a:p>
        </p:txBody>
      </p:sp>
      <p:sp>
        <p:nvSpPr>
          <p:cNvPr id="8" name="Oval 7"/>
          <p:cNvSpPr/>
          <p:nvPr/>
        </p:nvSpPr>
        <p:spPr>
          <a:xfrm>
            <a:off x="7990733" y="554414"/>
            <a:ext cx="797717" cy="7977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lv-LV" b="1" dirty="0" smtClean="0"/>
              <a:t>How?</a:t>
            </a:r>
            <a:endParaRPr lang="lv-LV" b="1" dirty="0"/>
          </a:p>
        </p:txBody>
      </p:sp>
      <p:sp>
        <p:nvSpPr>
          <p:cNvPr id="9" name="Oval 8"/>
          <p:cNvSpPr/>
          <p:nvPr/>
        </p:nvSpPr>
        <p:spPr>
          <a:xfrm>
            <a:off x="8389591" y="1027906"/>
            <a:ext cx="797717" cy="7977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lv-LV" b="1" dirty="0" smtClean="0"/>
              <a:t>How?</a:t>
            </a:r>
            <a:endParaRPr lang="lv-LV" b="1" dirty="0"/>
          </a:p>
        </p:txBody>
      </p:sp>
      <p:sp>
        <p:nvSpPr>
          <p:cNvPr id="10" name="Oval 9"/>
          <p:cNvSpPr/>
          <p:nvPr/>
        </p:nvSpPr>
        <p:spPr>
          <a:xfrm>
            <a:off x="9332360" y="1036836"/>
            <a:ext cx="797717" cy="79771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lv-LV" sz="1600" b="1" dirty="0" smtClean="0"/>
              <a:t>What?</a:t>
            </a:r>
            <a:endParaRPr lang="lv-LV" sz="1600" b="1" dirty="0"/>
          </a:p>
        </p:txBody>
      </p:sp>
    </p:spTree>
    <p:extLst>
      <p:ext uri="{BB962C8B-B14F-4D97-AF65-F5344CB8AC3E}">
        <p14:creationId xmlns:p14="http://schemas.microsoft.com/office/powerpoint/2010/main" val="1243574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</a:t>
            </a:r>
            <a:r>
              <a:rPr lang="lv-LV" dirty="0" smtClean="0"/>
              <a:t>G</a:t>
            </a:r>
            <a:r>
              <a:rPr lang="en-US" dirty="0" err="1" smtClean="0"/>
              <a:t>rading</a:t>
            </a:r>
            <a:r>
              <a:rPr lang="en-US" dirty="0" smtClean="0"/>
              <a:t> </a:t>
            </a:r>
            <a:r>
              <a:rPr lang="en-US" dirty="0"/>
              <a:t>(max 300 points</a:t>
            </a:r>
            <a:r>
              <a:rPr lang="en-US" dirty="0" smtClean="0"/>
              <a:t>)</a:t>
            </a:r>
            <a:endParaRPr lang="lv-LV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487089"/>
              </p:ext>
            </p:extLst>
          </p:nvPr>
        </p:nvGraphicFramePr>
        <p:xfrm>
          <a:off x="466535" y="1825625"/>
          <a:ext cx="11174085" cy="38868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4817">
                  <a:extLst>
                    <a:ext uri="{9D8B030D-6E8A-4147-A177-3AD203B41FA5}">
                      <a16:colId xmlns:a16="http://schemas.microsoft.com/office/drawing/2014/main" val="3915297910"/>
                    </a:ext>
                  </a:extLst>
                </a:gridCol>
                <a:gridCol w="2234817">
                  <a:extLst>
                    <a:ext uri="{9D8B030D-6E8A-4147-A177-3AD203B41FA5}">
                      <a16:colId xmlns:a16="http://schemas.microsoft.com/office/drawing/2014/main" val="1848376959"/>
                    </a:ext>
                  </a:extLst>
                </a:gridCol>
                <a:gridCol w="2234817">
                  <a:extLst>
                    <a:ext uri="{9D8B030D-6E8A-4147-A177-3AD203B41FA5}">
                      <a16:colId xmlns:a16="http://schemas.microsoft.com/office/drawing/2014/main" val="1837662971"/>
                    </a:ext>
                  </a:extLst>
                </a:gridCol>
                <a:gridCol w="2234817">
                  <a:extLst>
                    <a:ext uri="{9D8B030D-6E8A-4147-A177-3AD203B41FA5}">
                      <a16:colId xmlns:a16="http://schemas.microsoft.com/office/drawing/2014/main" val="4417224"/>
                    </a:ext>
                  </a:extLst>
                </a:gridCol>
                <a:gridCol w="2234817">
                  <a:extLst>
                    <a:ext uri="{9D8B030D-6E8A-4147-A177-3AD203B41FA5}">
                      <a16:colId xmlns:a16="http://schemas.microsoft.com/office/drawing/2014/main" val="1357616735"/>
                    </a:ext>
                  </a:extLst>
                </a:gridCol>
              </a:tblGrid>
              <a:tr h="3886806">
                <a:tc>
                  <a:txBody>
                    <a:bodyPr/>
                    <a:lstStyle/>
                    <a:p>
                      <a:r>
                        <a:rPr lang="lv-LV" sz="2000" b="1" dirty="0" smtClean="0">
                          <a:latin typeface="+mn-lt"/>
                        </a:rPr>
                        <a:t>Teamwork</a:t>
                      </a:r>
                      <a:br>
                        <a:rPr lang="lv-LV" sz="2000" b="1" dirty="0" smtClean="0">
                          <a:latin typeface="+mn-lt"/>
                        </a:rPr>
                      </a:br>
                      <a:r>
                        <a:rPr lang="lv-LV" sz="2000" b="1" dirty="0" smtClean="0">
                          <a:latin typeface="+mn-lt"/>
                        </a:rPr>
                        <a:t>(max</a:t>
                      </a:r>
                      <a:r>
                        <a:rPr lang="lv-LV" sz="2000" b="1" baseline="0" dirty="0" smtClean="0">
                          <a:latin typeface="+mn-lt"/>
                        </a:rPr>
                        <a:t> 50 points):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b="0" baseline="0" dirty="0" smtClean="0">
                          <a:latin typeface="+mn-lt"/>
                        </a:rPr>
                        <a:t>Team Working Agreement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b="0" baseline="0" dirty="0" smtClean="0">
                          <a:latin typeface="+mn-lt"/>
                        </a:rPr>
                        <a:t>Delegation (everybody knows what s/he should be doing)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b="0" baseline="0" dirty="0" smtClean="0">
                          <a:latin typeface="+mn-lt"/>
                        </a:rPr>
                        <a:t>Task/Issue Management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lv-LV" sz="2000" b="0" baseline="0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lv-LV" sz="2000" b="1" dirty="0" smtClean="0">
                          <a:latin typeface="+mn-lt"/>
                        </a:rPr>
                        <a:t>Functional Design (max 50 points):</a:t>
                      </a:r>
                      <a:endParaRPr lang="lv-LV" sz="2000" dirty="0" smtClean="0">
                        <a:latin typeface="+mn-lt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dirty="0" smtClean="0">
                          <a:latin typeface="+mn-lt"/>
                        </a:rPr>
                        <a:t>Requirements are alligned</a:t>
                      </a:r>
                      <a:r>
                        <a:rPr lang="lv-LV" sz="2000" baseline="0" dirty="0" smtClean="0">
                          <a:latin typeface="+mn-lt"/>
                        </a:rPr>
                        <a:t> with BizDev.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baseline="0" dirty="0" smtClean="0">
                          <a:latin typeface="+mn-lt"/>
                        </a:rPr>
                        <a:t>Functional Design document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baseline="0" dirty="0" smtClean="0">
                          <a:latin typeface="+mn-lt"/>
                        </a:rPr>
                        <a:t>Peer-reviews and reacting to these reviews.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2000" b="1" dirty="0" smtClean="0">
                          <a:latin typeface="+mn-lt"/>
                        </a:rPr>
                        <a:t>Config. Mgmt.</a:t>
                      </a:r>
                    </a:p>
                    <a:p>
                      <a:r>
                        <a:rPr lang="lv-LV" sz="2000" b="1" dirty="0" smtClean="0">
                          <a:latin typeface="+mn-lt"/>
                        </a:rPr>
                        <a:t>(max</a:t>
                      </a:r>
                      <a:r>
                        <a:rPr lang="lv-LV" sz="2000" b="1" baseline="0" dirty="0" smtClean="0">
                          <a:latin typeface="+mn-lt"/>
                        </a:rPr>
                        <a:t> 100 points):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dirty="0" smtClean="0">
                          <a:latin typeface="+mn-lt"/>
                        </a:rPr>
                        <a:t>Orderly procedure to apply changes.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dirty="0" smtClean="0">
                          <a:latin typeface="+mn-lt"/>
                        </a:rPr>
                        <a:t>"Deliver</a:t>
                      </a:r>
                      <a:r>
                        <a:rPr lang="lv-LV" sz="2000" baseline="0" dirty="0" smtClean="0">
                          <a:latin typeface="+mn-lt"/>
                        </a:rPr>
                        <a:t> Early and Often"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baseline="0" dirty="0" smtClean="0">
                          <a:latin typeface="+mn-lt"/>
                        </a:rPr>
                        <a:t>Testability of your solution.</a:t>
                      </a:r>
                      <a:endParaRPr lang="lv-LV" sz="2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2000" b="1" dirty="0" smtClean="0">
                          <a:latin typeface="+mn-lt"/>
                        </a:rPr>
                        <a:t>Iteration Planning</a:t>
                      </a:r>
                    </a:p>
                    <a:p>
                      <a:r>
                        <a:rPr lang="lv-LV" sz="2000" b="1" dirty="0" smtClean="0">
                          <a:latin typeface="+mn-lt"/>
                        </a:rPr>
                        <a:t>(max 100 points):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Planning, reviewing and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retrospecting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your iterations by Agile/Scrum methodology.</a:t>
                      </a:r>
                      <a:endParaRPr lang="lv-LV" sz="2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lv-LV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Iteration 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lv-LV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Iteration 2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lv-LV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Iteration 3</a:t>
                      </a:r>
                    </a:p>
                    <a:p>
                      <a:endParaRPr lang="lv-LV" sz="2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lv-LV" sz="2000" b="1" dirty="0" smtClean="0"/>
                        <a:t>Validation/Data</a:t>
                      </a:r>
                    </a:p>
                    <a:p>
                      <a:r>
                        <a:rPr lang="lv-LV" sz="2000" b="1" dirty="0" smtClean="0"/>
                        <a:t>(max</a:t>
                      </a:r>
                      <a:r>
                        <a:rPr lang="lv-LV" sz="2000" b="1" baseline="0" dirty="0" smtClean="0"/>
                        <a:t> 100 points):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dirty="0" smtClean="0"/>
                        <a:t>Perceiving real-world feedback.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dirty="0" smtClean="0"/>
                        <a:t>Metrics and</a:t>
                      </a:r>
                      <a:r>
                        <a:rPr lang="lv-LV" sz="2000" baseline="0" dirty="0" smtClean="0"/>
                        <a:t> </a:t>
                      </a:r>
                      <a:r>
                        <a:rPr lang="lv-LV" sz="2000" dirty="0" smtClean="0"/>
                        <a:t>Reports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lv-LV" sz="2000" dirty="0" smtClean="0">
                          <a:solidFill>
                            <a:srgbClr val="0000FF"/>
                          </a:solidFill>
                        </a:rPr>
                        <a:t>External</a:t>
                      </a:r>
                      <a:r>
                        <a:rPr lang="lv-LV" sz="2000" baseline="0" dirty="0" smtClean="0">
                          <a:solidFill>
                            <a:srgbClr val="0000FF"/>
                          </a:solidFill>
                        </a:rPr>
                        <a:t> data integration (</a:t>
                      </a:r>
                      <a:r>
                        <a:rPr lang="lv-LV" sz="2000" b="1" baseline="0" dirty="0" smtClean="0">
                          <a:solidFill>
                            <a:srgbClr val="0000FF"/>
                          </a:solidFill>
                        </a:rPr>
                        <a:t>mandatory for BITL teams</a:t>
                      </a:r>
                      <a:r>
                        <a:rPr lang="lv-LV" sz="2000" baseline="0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lv-LV" sz="20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36208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7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Prototype Activities </a:t>
            </a:r>
            <a:r>
              <a:rPr lang="lv-LV" dirty="0" smtClean="0">
                <a:solidFill>
                  <a:srgbClr val="FF0000"/>
                </a:solidFill>
              </a:rPr>
              <a:t>#1</a:t>
            </a:r>
            <a:r>
              <a:rPr lang="lv-LV" dirty="0" smtClean="0"/>
              <a:t>: Teamwork</a:t>
            </a:r>
            <a:endParaRPr lang="lv-LV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lv-LV" sz="2400" b="1" dirty="0" smtClean="0"/>
              <a:t>Team Working Agreement (one-time activity)</a:t>
            </a:r>
          </a:p>
          <a:p>
            <a:r>
              <a:rPr lang="lv-LV" sz="2400" b="1" dirty="0" smtClean="0"/>
              <a:t>Q1: </a:t>
            </a:r>
            <a:r>
              <a:rPr lang="en-US" sz="2400" dirty="0"/>
              <a:t>Where is the “backlog”</a:t>
            </a:r>
            <a:r>
              <a:rPr lang="lv-LV" sz="2400" dirty="0" smtClean="0"/>
              <a:t>?</a:t>
            </a:r>
            <a:endParaRPr lang="lv-LV" sz="2400" b="1" dirty="0" smtClean="0"/>
          </a:p>
          <a:p>
            <a:r>
              <a:rPr lang="lv-LV" sz="2400" b="1" dirty="0" smtClean="0"/>
              <a:t>Q2:</a:t>
            </a:r>
            <a:r>
              <a:rPr lang="lv-LV" sz="2400" dirty="0" smtClean="0"/>
              <a:t> How to learn, who is doing what?</a:t>
            </a:r>
          </a:p>
          <a:p>
            <a:r>
              <a:rPr lang="en-US" sz="2400" b="1" dirty="0" smtClean="0"/>
              <a:t>Q</a:t>
            </a:r>
            <a:r>
              <a:rPr lang="lv-LV" sz="2400" b="1" dirty="0" smtClean="0"/>
              <a:t>3</a:t>
            </a:r>
            <a:r>
              <a:rPr lang="en-US" sz="2400" b="1" dirty="0" smtClean="0"/>
              <a:t>: </a:t>
            </a:r>
            <a:r>
              <a:rPr lang="en-US" sz="2400" dirty="0"/>
              <a:t>Where you </a:t>
            </a:r>
            <a:r>
              <a:rPr lang="lv-LV" sz="2400" dirty="0"/>
              <a:t>can</a:t>
            </a:r>
            <a:r>
              <a:rPr lang="en-US" sz="2400" dirty="0"/>
              <a:t> learn about the statuses from other people</a:t>
            </a:r>
            <a:r>
              <a:rPr lang="lv-LV" sz="2400" dirty="0" smtClean="0"/>
              <a:t>?</a:t>
            </a:r>
            <a:endParaRPr lang="lv-LV" sz="2400" b="1" dirty="0" smtClean="0"/>
          </a:p>
          <a:p>
            <a:r>
              <a:rPr lang="lv-LV" sz="2400" b="1" dirty="0" smtClean="0"/>
              <a:t>Q4: </a:t>
            </a:r>
            <a:r>
              <a:rPr lang="en-US" sz="2400" dirty="0"/>
              <a:t>Where you will keep project files and </a:t>
            </a:r>
            <a:r>
              <a:rPr lang="en-US" sz="2400" dirty="0" smtClean="0"/>
              <a:t>deliverables</a:t>
            </a:r>
            <a:r>
              <a:rPr lang="lv-LV" sz="2400" dirty="0" smtClean="0"/>
              <a:t>?</a:t>
            </a:r>
          </a:p>
          <a:p>
            <a:r>
              <a:rPr lang="lv-LV" sz="2400" b="1" dirty="0" smtClean="0"/>
              <a:t>Q5:</a:t>
            </a:r>
            <a:r>
              <a:rPr lang="lv-LV" sz="2400" dirty="0" smtClean="0"/>
              <a:t> How do interact; any internal meetings; resolving differences?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v-LV" sz="2400" b="1" dirty="0" smtClean="0"/>
              <a:t>Issue Tracking and Project Management (continous)</a:t>
            </a:r>
          </a:p>
          <a:p>
            <a:r>
              <a:rPr lang="lv-LV" sz="2400" dirty="0" smtClean="0"/>
              <a:t>Issue Tracking Tool/Approach (your method to track TODOs) – </a:t>
            </a:r>
            <a:r>
              <a:rPr lang="lv-LV" sz="2400" i="1" dirty="0" smtClean="0">
                <a:solidFill>
                  <a:srgbClr val="0070C0"/>
                </a:solidFill>
              </a:rPr>
              <a:t>knowing what's important</a:t>
            </a:r>
          </a:p>
          <a:p>
            <a:r>
              <a:rPr lang="lv-LV" sz="2400" dirty="0" smtClean="0"/>
              <a:t>Project Management (your method to track dependencies and important deadlines) – </a:t>
            </a:r>
            <a:r>
              <a:rPr lang="lv-LV" sz="2400" i="1" dirty="0" smtClean="0">
                <a:solidFill>
                  <a:srgbClr val="0070C0"/>
                </a:solidFill>
              </a:rPr>
              <a:t>knowing what's urgent</a:t>
            </a:r>
            <a:endParaRPr lang="lv-LV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4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Prototype </a:t>
            </a:r>
            <a:r>
              <a:rPr lang="lv-LV" dirty="0" smtClean="0"/>
              <a:t>Activities </a:t>
            </a:r>
            <a:r>
              <a:rPr lang="lv-LV" dirty="0" smtClean="0">
                <a:solidFill>
                  <a:srgbClr val="FF0000"/>
                </a:solidFill>
              </a:rPr>
              <a:t>#2</a:t>
            </a:r>
            <a:r>
              <a:rPr lang="lv-LV" dirty="0" smtClean="0"/>
              <a:t>: Functional Design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Functional </a:t>
            </a:r>
            <a:r>
              <a:rPr lang="lv-LV" b="1" dirty="0" smtClean="0"/>
              <a:t>design</a:t>
            </a:r>
            <a:r>
              <a:rPr lang="en-US" b="1" dirty="0" smtClean="0"/>
              <a:t> answer</a:t>
            </a:r>
            <a:r>
              <a:rPr lang="lv-LV" b="1" dirty="0" smtClean="0"/>
              <a:t>s</a:t>
            </a:r>
            <a:r>
              <a:rPr lang="en-US" b="1" dirty="0" smtClean="0"/>
              <a:t> </a:t>
            </a:r>
            <a:r>
              <a:rPr lang="en-US" b="1" dirty="0"/>
              <a:t>the question: </a:t>
            </a:r>
            <a:r>
              <a:rPr lang="en-US" dirty="0"/>
              <a:t>What the product or solution should </a:t>
            </a:r>
            <a:r>
              <a:rPr lang="en-US" dirty="0" smtClean="0"/>
              <a:t>do</a:t>
            </a:r>
            <a:r>
              <a:rPr lang="lv-LV" dirty="0" smtClean="0"/>
              <a:t>?</a:t>
            </a:r>
            <a:endParaRPr lang="en-US" dirty="0"/>
          </a:p>
          <a:p>
            <a:r>
              <a:rPr lang="en-US" dirty="0"/>
              <a:t>Large projects may have a separate list of </a:t>
            </a:r>
            <a:r>
              <a:rPr lang="en-US" b="1" dirty="0"/>
              <a:t>requirements</a:t>
            </a:r>
            <a:r>
              <a:rPr lang="en-US" dirty="0"/>
              <a:t> (traceable to the customer communication) and the </a:t>
            </a:r>
            <a:r>
              <a:rPr lang="en-US" b="1" dirty="0"/>
              <a:t>Functional Design</a:t>
            </a:r>
            <a:r>
              <a:rPr lang="en-US" dirty="0" smtClean="0"/>
              <a:t>.</a:t>
            </a:r>
            <a:r>
              <a:rPr lang="lv-LV" dirty="0" smtClean="0"/>
              <a:t> You can combine, if you want.</a:t>
            </a:r>
            <a:endParaRPr lang="lv-LV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lv-LV" i="1" dirty="0" smtClean="0">
                <a:solidFill>
                  <a:srgbClr val="0070C0"/>
                </a:solidFill>
              </a:rPr>
              <a:t>Functional designs </a:t>
            </a:r>
            <a:r>
              <a:rPr lang="lv-LV" dirty="0" smtClean="0"/>
              <a:t>and requirements are easy to review (by instructors and other teams)</a:t>
            </a:r>
          </a:p>
          <a:p>
            <a:r>
              <a:rPr lang="lv-LV" dirty="0" smtClean="0"/>
              <a:t>Eventually you should create a coherent story about your functionality – with screenshots and even technical hints (how to implement it). </a:t>
            </a:r>
          </a:p>
          <a:p>
            <a:r>
              <a:rPr lang="lv-LV" i="1" dirty="0" smtClean="0">
                <a:solidFill>
                  <a:srgbClr val="0070C0"/>
                </a:solidFill>
              </a:rPr>
              <a:t>Technical design</a:t>
            </a:r>
            <a:r>
              <a:rPr lang="lv-LV" i="1" dirty="0">
                <a:solidFill>
                  <a:srgbClr val="0070C0"/>
                </a:solidFill>
              </a:rPr>
              <a:t> </a:t>
            </a:r>
            <a:r>
              <a:rPr lang="lv-LV" dirty="0" smtClean="0"/>
              <a:t>is optional.</a:t>
            </a:r>
            <a:endParaRPr lang="lv-LV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3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Prototype Activities </a:t>
            </a:r>
            <a:r>
              <a:rPr lang="lv-LV" dirty="0" smtClean="0">
                <a:solidFill>
                  <a:srgbClr val="FF0000"/>
                </a:solidFill>
              </a:rPr>
              <a:t>#3</a:t>
            </a:r>
            <a:r>
              <a:rPr lang="lv-LV" dirty="0" smtClean="0"/>
              <a:t>: Configuration Management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lv-LV" b="1" dirty="0" smtClean="0"/>
              <a:t>Definition:</a:t>
            </a:r>
            <a:r>
              <a:rPr lang="lv-LV" dirty="0" smtClean="0"/>
              <a:t> A </a:t>
            </a:r>
            <a:r>
              <a:rPr lang="lv-LV" i="1" dirty="0" smtClean="0">
                <a:solidFill>
                  <a:srgbClr val="0070C0"/>
                </a:solidFill>
              </a:rPr>
              <a:t>configuration</a:t>
            </a:r>
            <a:r>
              <a:rPr lang="lv-LV" dirty="0" smtClean="0"/>
              <a:t> is a set of artefacts (hardware, software items, files, settings) that enable your solution.</a:t>
            </a:r>
          </a:p>
          <a:p>
            <a:r>
              <a:rPr lang="lv-LV" dirty="0" smtClean="0"/>
              <a:t>Even a static website or a social-media ad campaign has a configuration.</a:t>
            </a:r>
          </a:p>
          <a:p>
            <a:endParaRPr lang="lv-LV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lv-LV" b="1" dirty="0" smtClean="0"/>
              <a:t>Configurations will be reviewed; they should be:</a:t>
            </a:r>
          </a:p>
          <a:p>
            <a:r>
              <a:rPr lang="lv-LV" dirty="0" smtClean="0"/>
              <a:t>Easy to change (but still stable). </a:t>
            </a:r>
          </a:p>
          <a:p>
            <a:r>
              <a:rPr lang="lv-LV" dirty="0" smtClean="0"/>
              <a:t>Easy to replicate</a:t>
            </a:r>
          </a:p>
          <a:p>
            <a:r>
              <a:rPr lang="lv-LV" dirty="0" smtClean="0"/>
              <a:t>Ensure early prototypes and "proof of concept"</a:t>
            </a:r>
          </a:p>
          <a:p>
            <a:r>
              <a:rPr lang="lv-LV" dirty="0" smtClean="0"/>
              <a:t>Testable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1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Prototype Activities </a:t>
            </a:r>
            <a:r>
              <a:rPr lang="lv-LV" dirty="0" smtClean="0">
                <a:solidFill>
                  <a:srgbClr val="FF0000"/>
                </a:solidFill>
              </a:rPr>
              <a:t>#4</a:t>
            </a:r>
            <a:r>
              <a:rPr lang="lv-LV" dirty="0" smtClean="0"/>
              <a:t>: Iteration Planning</a:t>
            </a:r>
            <a:endParaRPr lang="lv-LV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lv-LV" sz="3000" dirty="0" smtClean="0"/>
              <a:t>Every team reads and makes a presentation on a portion from the "Agile Book" (Essential Scrum by K.S.Rubin).</a:t>
            </a:r>
          </a:p>
          <a:p>
            <a:r>
              <a:rPr lang="lv-LV" sz="3000" dirty="0" smtClean="0"/>
              <a:t>3 Iterations (2 weeks per iteration)</a:t>
            </a:r>
          </a:p>
          <a:p>
            <a:r>
              <a:rPr lang="lv-LV" sz="3000" dirty="0" smtClean="0"/>
              <a:t>Each iteration is planned, done, reviewed, retrospected.</a:t>
            </a:r>
            <a:endParaRPr lang="lv-LV" sz="3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A8F5-2F38-4777-B39D-6B66F133CAE3}" type="datetime4">
              <a:rPr lang="en-US" smtClean="0"/>
              <a:t>September 4, 2020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640" y="1533050"/>
            <a:ext cx="3415062" cy="44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8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dizain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5EAA1B-E230-475B-A22B-CC837997F137}" vid="{C07CB3B4-ABFF-4EFA-AA79-D7C8665086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2262</TotalTime>
  <Words>1713</Words>
  <Application>Microsoft Office PowerPoint</Application>
  <PresentationFormat>Widescreen</PresentationFormat>
  <Paragraphs>221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Malgun Gothic</vt:lpstr>
      <vt:lpstr>Malgun Gothic Semilight</vt:lpstr>
      <vt:lpstr>Arial</vt:lpstr>
      <vt:lpstr>Calibri</vt:lpstr>
      <vt:lpstr>Calibri Light</vt:lpstr>
      <vt:lpstr>Courier New</vt:lpstr>
      <vt:lpstr>Office dizains</vt:lpstr>
      <vt:lpstr>First Year Seminar; Week 1</vt:lpstr>
      <vt:lpstr>Different Ways to be Excellent</vt:lpstr>
      <vt:lpstr>Try to Address all these Questions</vt:lpstr>
      <vt:lpstr>Evaluation for this Course</vt:lpstr>
      <vt:lpstr>Prototype Grading (max 300 points)</vt:lpstr>
      <vt:lpstr>Prototype Activities #1: Teamwork</vt:lpstr>
      <vt:lpstr>Prototype Activities #2: Functional Design</vt:lpstr>
      <vt:lpstr>Prototype Activities #3: Configuration Management</vt:lpstr>
      <vt:lpstr>Prototype Activities #4: Iteration Planning</vt:lpstr>
      <vt:lpstr>Prototype Activities #5: Validation</vt:lpstr>
      <vt:lpstr>Keep Things in Balance</vt:lpstr>
      <vt:lpstr>What is a Good Problem Topic?</vt:lpstr>
      <vt:lpstr>Problem Topic #1: Municipal Project Flow</vt:lpstr>
      <vt:lpstr>Problem Topic #2: Tourism in Bauska</vt:lpstr>
      <vt:lpstr>Problem Topic #3: Schools </vt:lpstr>
      <vt:lpstr>Problem Topic #4: Social Risks </vt:lpstr>
      <vt:lpstr>Problem Topic #5: Depopulation and Labor Geography</vt:lpstr>
      <vt:lpstr>Problem Topic #6: Transportation</vt:lpstr>
      <vt:lpstr>Problem Topic #7: Garbage Collection</vt:lpstr>
      <vt:lpstr>Topic #8: Industrial Cluster Near Bauska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Arithmetic compression</dc:title>
  <dc:creator>Annija Vītoliņa</dc:creator>
  <cp:lastModifiedBy>Kalvis Apsītis</cp:lastModifiedBy>
  <cp:revision>109</cp:revision>
  <dcterms:created xsi:type="dcterms:W3CDTF">2020-03-09T07:12:56Z</dcterms:created>
  <dcterms:modified xsi:type="dcterms:W3CDTF">2020-09-04T05:53:53Z</dcterms:modified>
</cp:coreProperties>
</file>